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6" r:id="rId2"/>
    <p:sldId id="272" r:id="rId3"/>
    <p:sldId id="273" r:id="rId4"/>
    <p:sldId id="281" r:id="rId5"/>
    <p:sldId id="285" r:id="rId6"/>
    <p:sldId id="256" r:id="rId7"/>
    <p:sldId id="259" r:id="rId8"/>
    <p:sldId id="264" r:id="rId9"/>
    <p:sldId id="262" r:id="rId10"/>
    <p:sldId id="260" r:id="rId11"/>
    <p:sldId id="265" r:id="rId12"/>
    <p:sldId id="268" r:id="rId13"/>
    <p:sldId id="267" r:id="rId14"/>
    <p:sldId id="280" r:id="rId15"/>
    <p:sldId id="282" r:id="rId16"/>
    <p:sldId id="266" r:id="rId17"/>
    <p:sldId id="269" r:id="rId18"/>
    <p:sldId id="275" r:id="rId19"/>
    <p:sldId id="270" r:id="rId20"/>
    <p:sldId id="274" r:id="rId21"/>
    <p:sldId id="276" r:id="rId22"/>
    <p:sldId id="277" r:id="rId23"/>
    <p:sldId id="278" r:id="rId24"/>
    <p:sldId id="283"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2710" autoAdjust="0"/>
  </p:normalViewPr>
  <p:slideViewPr>
    <p:cSldViewPr snapToGrid="0">
      <p:cViewPr varScale="1">
        <p:scale>
          <a:sx n="63" d="100"/>
          <a:sy n="63" d="100"/>
        </p:scale>
        <p:origin x="9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Work\Desktop\Learners%20Status%20for%20the%20First%20Quarte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t>FILIPINO</a:t>
            </a:r>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cat>
            <c:strRef>
              <c:f>Filipino!$K$1:$N$1</c:f>
              <c:strCache>
                <c:ptCount val="4"/>
                <c:pt idx="0">
                  <c:v>Students with passing grade</c:v>
                </c:pt>
                <c:pt idx="1">
                  <c:v>NO Grade because of Incomplete Output</c:v>
                </c:pt>
                <c:pt idx="2">
                  <c:v>Attending class but with no grade because no output was submitted</c:v>
                </c:pt>
                <c:pt idx="3">
                  <c:v>No response at all</c:v>
                </c:pt>
              </c:strCache>
            </c:strRef>
          </c:cat>
          <c:val>
            <c:numRef>
              <c:f>Filipino!$K$2:$N$2</c:f>
              <c:numCache>
                <c:formatCode>0.00%</c:formatCode>
                <c:ptCount val="4"/>
                <c:pt idx="0">
                  <c:v>0.49779278109581926</c:v>
                </c:pt>
                <c:pt idx="1">
                  <c:v>0.28364926858824546</c:v>
                </c:pt>
                <c:pt idx="2">
                  <c:v>8.8808101791742408E-2</c:v>
                </c:pt>
                <c:pt idx="3">
                  <c:v>0.12974984852419286</c:v>
                </c:pt>
              </c:numCache>
            </c:numRef>
          </c:val>
          <c:extLst>
            <c:ext xmlns:c16="http://schemas.microsoft.com/office/drawing/2014/chart" uri="{C3380CC4-5D6E-409C-BE32-E72D297353CC}">
              <c16:uniqueId val="{00000000-EF94-4EFB-B1C3-339257712AED}"/>
            </c:ext>
          </c:extLst>
        </c:ser>
        <c:dLbls>
          <c:dLblPos val="outEnd"/>
          <c:showLegendKey val="0"/>
          <c:showVal val="0"/>
          <c:showCatName val="0"/>
          <c:showSerName val="0"/>
          <c:showPercent val="0"/>
          <c:showBubbleSize val="0"/>
        </c:dLbls>
        <c:gapWidth val="150"/>
        <c:axId val="351531328"/>
        <c:axId val="353060696"/>
      </c:barChart>
      <c:catAx>
        <c:axId val="3515313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353060696"/>
        <c:crosses val="autoZero"/>
        <c:auto val="1"/>
        <c:lblAlgn val="ctr"/>
        <c:lblOffset val="100"/>
        <c:noMultiLvlLbl val="0"/>
      </c:catAx>
      <c:valAx>
        <c:axId val="35306069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a:t>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351531328"/>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0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Summary!$H$26:$H$33</c:f>
              <c:strCache>
                <c:ptCount val="8"/>
                <c:pt idx="0">
                  <c:v>FILIPINO</c:v>
                </c:pt>
                <c:pt idx="1">
                  <c:v>ENGLISH</c:v>
                </c:pt>
                <c:pt idx="2">
                  <c:v>SCIENCE</c:v>
                </c:pt>
                <c:pt idx="3">
                  <c:v>MATHEMATICS</c:v>
                </c:pt>
                <c:pt idx="4">
                  <c:v>ARALING PANLIPUNAN</c:v>
                </c:pt>
                <c:pt idx="5">
                  <c:v>ESP</c:v>
                </c:pt>
                <c:pt idx="6">
                  <c:v>TLE</c:v>
                </c:pt>
                <c:pt idx="7">
                  <c:v>MAPEH</c:v>
                </c:pt>
              </c:strCache>
            </c:strRef>
          </c:cat>
          <c:val>
            <c:numRef>
              <c:f>Summary!$I$26:$I$33</c:f>
              <c:numCache>
                <c:formatCode>0.00%</c:formatCode>
                <c:ptCount val="8"/>
                <c:pt idx="0">
                  <c:v>0.28364926858824546</c:v>
                </c:pt>
                <c:pt idx="1">
                  <c:v>0.35576923076923078</c:v>
                </c:pt>
                <c:pt idx="2">
                  <c:v>0.30175344426552159</c:v>
                </c:pt>
                <c:pt idx="3">
                  <c:v>0.38159999999999999</c:v>
                </c:pt>
                <c:pt idx="4">
                  <c:v>0.26228330189526633</c:v>
                </c:pt>
                <c:pt idx="5">
                  <c:v>0.32251412176096117</c:v>
                </c:pt>
                <c:pt idx="6">
                  <c:v>0.32933488497001162</c:v>
                </c:pt>
                <c:pt idx="7">
                  <c:v>0.31010547191922833</c:v>
                </c:pt>
              </c:numCache>
            </c:numRef>
          </c:val>
          <c:extLst>
            <c:ext xmlns:c16="http://schemas.microsoft.com/office/drawing/2014/chart" uri="{C3380CC4-5D6E-409C-BE32-E72D297353CC}">
              <c16:uniqueId val="{00000000-4D77-4054-AB16-935B4EA672FF}"/>
            </c:ext>
          </c:extLst>
        </c:ser>
        <c:dLbls>
          <c:dLblPos val="outEnd"/>
          <c:showLegendKey val="0"/>
          <c:showVal val="1"/>
          <c:showCatName val="0"/>
          <c:showSerName val="0"/>
          <c:showPercent val="0"/>
          <c:showBubbleSize val="0"/>
        </c:dLbls>
        <c:gapWidth val="150"/>
        <c:axId val="455706968"/>
        <c:axId val="455707296"/>
      </c:barChart>
      <c:catAx>
        <c:axId val="4557069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55707296"/>
        <c:crosses val="autoZero"/>
        <c:auto val="1"/>
        <c:lblAlgn val="ctr"/>
        <c:lblOffset val="100"/>
        <c:noMultiLvlLbl val="0"/>
      </c:catAx>
      <c:valAx>
        <c:axId val="45570729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a:t>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455706968"/>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Summary!$H$42:$H$49</c:f>
              <c:strCache>
                <c:ptCount val="8"/>
                <c:pt idx="0">
                  <c:v>FILIPINO</c:v>
                </c:pt>
                <c:pt idx="1">
                  <c:v>ENGLISH</c:v>
                </c:pt>
                <c:pt idx="2">
                  <c:v>SCIENCE</c:v>
                </c:pt>
                <c:pt idx="3">
                  <c:v>MATHEMATICS</c:v>
                </c:pt>
                <c:pt idx="4">
                  <c:v>ARALING PANLIPUNAN</c:v>
                </c:pt>
                <c:pt idx="5">
                  <c:v>ESP</c:v>
                </c:pt>
                <c:pt idx="6">
                  <c:v>TLE</c:v>
                </c:pt>
                <c:pt idx="7">
                  <c:v>MAPEH</c:v>
                </c:pt>
              </c:strCache>
            </c:strRef>
          </c:cat>
          <c:val>
            <c:numRef>
              <c:f>Summary!$I$42:$I$49</c:f>
              <c:numCache>
                <c:formatCode>0.00%</c:formatCode>
                <c:ptCount val="8"/>
                <c:pt idx="0">
                  <c:v>8.8808101791742408E-2</c:v>
                </c:pt>
                <c:pt idx="1">
                  <c:v>0.16562971342383107</c:v>
                </c:pt>
                <c:pt idx="2">
                  <c:v>0.11576310610127036</c:v>
                </c:pt>
                <c:pt idx="3">
                  <c:v>0.14408888888888888</c:v>
                </c:pt>
                <c:pt idx="4">
                  <c:v>0.12745890595526813</c:v>
                </c:pt>
                <c:pt idx="5">
                  <c:v>0.12785797543261904</c:v>
                </c:pt>
                <c:pt idx="6">
                  <c:v>0.15101602363262018</c:v>
                </c:pt>
                <c:pt idx="7">
                  <c:v>0.22419543856486071</c:v>
                </c:pt>
              </c:numCache>
            </c:numRef>
          </c:val>
          <c:extLst>
            <c:ext xmlns:c16="http://schemas.microsoft.com/office/drawing/2014/chart" uri="{C3380CC4-5D6E-409C-BE32-E72D297353CC}">
              <c16:uniqueId val="{00000000-4CA8-48E2-941A-E493034EB123}"/>
            </c:ext>
          </c:extLst>
        </c:ser>
        <c:dLbls>
          <c:dLblPos val="outEnd"/>
          <c:showLegendKey val="0"/>
          <c:showVal val="1"/>
          <c:showCatName val="0"/>
          <c:showSerName val="0"/>
          <c:showPercent val="0"/>
          <c:showBubbleSize val="0"/>
        </c:dLbls>
        <c:gapWidth val="150"/>
        <c:axId val="353013000"/>
        <c:axId val="353015624"/>
      </c:barChart>
      <c:catAx>
        <c:axId val="3530130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353015624"/>
        <c:crosses val="autoZero"/>
        <c:auto val="1"/>
        <c:lblAlgn val="ctr"/>
        <c:lblOffset val="100"/>
        <c:noMultiLvlLbl val="0"/>
      </c:catAx>
      <c:valAx>
        <c:axId val="35301562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a:t>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353013000"/>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Summary!$H$55:$H$62</c:f>
              <c:strCache>
                <c:ptCount val="8"/>
                <c:pt idx="0">
                  <c:v>FILIPINO</c:v>
                </c:pt>
                <c:pt idx="1">
                  <c:v>ENGLISH</c:v>
                </c:pt>
                <c:pt idx="2">
                  <c:v>SCIENCE</c:v>
                </c:pt>
                <c:pt idx="3">
                  <c:v>MATHEMATICS</c:v>
                </c:pt>
                <c:pt idx="4">
                  <c:v>ARALING PANLIPUNAN</c:v>
                </c:pt>
                <c:pt idx="5">
                  <c:v>ESP</c:v>
                </c:pt>
                <c:pt idx="6">
                  <c:v>TLE</c:v>
                </c:pt>
                <c:pt idx="7">
                  <c:v>MAPEH</c:v>
                </c:pt>
              </c:strCache>
            </c:strRef>
          </c:cat>
          <c:val>
            <c:numRef>
              <c:f>Summary!$I$55:$I$62</c:f>
              <c:numCache>
                <c:formatCode>0.00%</c:formatCode>
                <c:ptCount val="8"/>
                <c:pt idx="0">
                  <c:v>0.12974984852419286</c:v>
                </c:pt>
                <c:pt idx="1">
                  <c:v>0.1159502262443439</c:v>
                </c:pt>
                <c:pt idx="2">
                  <c:v>0.15244229736983361</c:v>
                </c:pt>
                <c:pt idx="3">
                  <c:v>0.10835555555555555</c:v>
                </c:pt>
                <c:pt idx="4">
                  <c:v>0.13078235875325608</c:v>
                </c:pt>
                <c:pt idx="5">
                  <c:v>0.1006903972025464</c:v>
                </c:pt>
                <c:pt idx="6">
                  <c:v>0.12675678095067586</c:v>
                </c:pt>
                <c:pt idx="7">
                  <c:v>0.11015956008293519</c:v>
                </c:pt>
              </c:numCache>
            </c:numRef>
          </c:val>
          <c:extLst>
            <c:ext xmlns:c16="http://schemas.microsoft.com/office/drawing/2014/chart" uri="{C3380CC4-5D6E-409C-BE32-E72D297353CC}">
              <c16:uniqueId val="{00000000-3FE4-45F1-87BD-692C55B88336}"/>
            </c:ext>
          </c:extLst>
        </c:ser>
        <c:dLbls>
          <c:dLblPos val="outEnd"/>
          <c:showLegendKey val="0"/>
          <c:showVal val="1"/>
          <c:showCatName val="0"/>
          <c:showSerName val="0"/>
          <c:showPercent val="0"/>
          <c:showBubbleSize val="0"/>
        </c:dLbls>
        <c:gapWidth val="150"/>
        <c:axId val="354227208"/>
        <c:axId val="354226552"/>
      </c:barChart>
      <c:catAx>
        <c:axId val="35422720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00" b="0" i="0" u="none" strike="noStrike" kern="1200" baseline="0">
                <a:solidFill>
                  <a:schemeClr val="lt1">
                    <a:lumMod val="85000"/>
                  </a:schemeClr>
                </a:solidFill>
                <a:latin typeface="+mn-lt"/>
                <a:ea typeface="+mn-ea"/>
                <a:cs typeface="+mn-cs"/>
              </a:defRPr>
            </a:pPr>
            <a:endParaRPr lang="en-US"/>
          </a:p>
        </c:txPr>
        <c:crossAx val="354226552"/>
        <c:crosses val="autoZero"/>
        <c:auto val="1"/>
        <c:lblAlgn val="ctr"/>
        <c:lblOffset val="100"/>
        <c:noMultiLvlLbl val="0"/>
      </c:catAx>
      <c:valAx>
        <c:axId val="35422655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dirty="0"/>
                  <a:t>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354227208"/>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t>ENGLISH</a:t>
            </a:r>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cat>
            <c:strRef>
              <c:f>English!$M$1:$P$1</c:f>
              <c:strCache>
                <c:ptCount val="4"/>
                <c:pt idx="0">
                  <c:v>Students with passing grade</c:v>
                </c:pt>
                <c:pt idx="1">
                  <c:v>No Grade because of Incomplete Output</c:v>
                </c:pt>
                <c:pt idx="2">
                  <c:v>Attending class but with no grade because no output was submitted</c:v>
                </c:pt>
                <c:pt idx="3">
                  <c:v>No response at all</c:v>
                </c:pt>
              </c:strCache>
            </c:strRef>
          </c:cat>
          <c:val>
            <c:numRef>
              <c:f>English!$M$2:$P$2</c:f>
              <c:numCache>
                <c:formatCode>0.00%</c:formatCode>
                <c:ptCount val="4"/>
                <c:pt idx="0">
                  <c:v>0.36265082956259426</c:v>
                </c:pt>
                <c:pt idx="1">
                  <c:v>0.35576923076923078</c:v>
                </c:pt>
                <c:pt idx="2">
                  <c:v>0.16562971342383107</c:v>
                </c:pt>
                <c:pt idx="3">
                  <c:v>0.1159502262443439</c:v>
                </c:pt>
              </c:numCache>
            </c:numRef>
          </c:val>
          <c:extLst>
            <c:ext xmlns:c16="http://schemas.microsoft.com/office/drawing/2014/chart" uri="{C3380CC4-5D6E-409C-BE32-E72D297353CC}">
              <c16:uniqueId val="{00000000-E364-4569-8D47-E7FD68E0A10A}"/>
            </c:ext>
          </c:extLst>
        </c:ser>
        <c:dLbls>
          <c:showLegendKey val="0"/>
          <c:showVal val="0"/>
          <c:showCatName val="0"/>
          <c:showSerName val="0"/>
          <c:showPercent val="0"/>
          <c:showBubbleSize val="0"/>
        </c:dLbls>
        <c:gapWidth val="150"/>
        <c:axId val="592935080"/>
        <c:axId val="592935408"/>
      </c:barChart>
      <c:catAx>
        <c:axId val="5929350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92935408"/>
        <c:crosses val="autoZero"/>
        <c:auto val="1"/>
        <c:lblAlgn val="ctr"/>
        <c:lblOffset val="100"/>
        <c:noMultiLvlLbl val="0"/>
      </c:catAx>
      <c:valAx>
        <c:axId val="59293540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dirty="0"/>
                  <a:t>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592935080"/>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6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a:t>MATHEMATICS</a:t>
            </a:r>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cat>
            <c:strRef>
              <c:f>Mathematics!$L$1:$O$1</c:f>
              <c:strCache>
                <c:ptCount val="4"/>
                <c:pt idx="0">
                  <c:v>Students with passing grade</c:v>
                </c:pt>
                <c:pt idx="1">
                  <c:v>NO Grade because of Incomplete Output</c:v>
                </c:pt>
                <c:pt idx="2">
                  <c:v>Attending class but with no grade because no output was submitted</c:v>
                </c:pt>
                <c:pt idx="3">
                  <c:v>No response at all</c:v>
                </c:pt>
              </c:strCache>
            </c:strRef>
          </c:cat>
          <c:val>
            <c:numRef>
              <c:f>Mathematics!$L$2:$O$2</c:f>
              <c:numCache>
                <c:formatCode>0.00%</c:formatCode>
                <c:ptCount val="4"/>
                <c:pt idx="0">
                  <c:v>0.36595555555555553</c:v>
                </c:pt>
                <c:pt idx="1">
                  <c:v>0.38159999999999999</c:v>
                </c:pt>
                <c:pt idx="2">
                  <c:v>0.14408888888888888</c:v>
                </c:pt>
                <c:pt idx="3">
                  <c:v>0.10835555555555555</c:v>
                </c:pt>
              </c:numCache>
            </c:numRef>
          </c:val>
          <c:extLst>
            <c:ext xmlns:c16="http://schemas.microsoft.com/office/drawing/2014/chart" uri="{C3380CC4-5D6E-409C-BE32-E72D297353CC}">
              <c16:uniqueId val="{00000000-9B78-4AF1-B601-F5F46A557A9F}"/>
            </c:ext>
          </c:extLst>
        </c:ser>
        <c:dLbls>
          <c:dLblPos val="outEnd"/>
          <c:showLegendKey val="0"/>
          <c:showVal val="0"/>
          <c:showCatName val="0"/>
          <c:showSerName val="0"/>
          <c:showPercent val="0"/>
          <c:showBubbleSize val="0"/>
        </c:dLbls>
        <c:gapWidth val="150"/>
        <c:axId val="352769096"/>
        <c:axId val="323380064"/>
      </c:barChart>
      <c:catAx>
        <c:axId val="3527690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323380064"/>
        <c:crosses val="autoZero"/>
        <c:auto val="1"/>
        <c:lblAlgn val="ctr"/>
        <c:lblOffset val="100"/>
        <c:noMultiLvlLbl val="0"/>
      </c:catAx>
      <c:valAx>
        <c:axId val="32338006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a:t>actual enrollees</a:t>
                </a:r>
              </a:p>
            </c:rich>
          </c:tx>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352769096"/>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0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a:t>SCIENCE</a:t>
            </a:r>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cat>
            <c:strRef>
              <c:f>Science!$L$1:$O$1</c:f>
              <c:strCache>
                <c:ptCount val="4"/>
                <c:pt idx="0">
                  <c:v>Students with passing grade</c:v>
                </c:pt>
                <c:pt idx="1">
                  <c:v>No Grade because of Incomplete Output</c:v>
                </c:pt>
                <c:pt idx="2">
                  <c:v>Attending class but with no grade because no output was submitted</c:v>
                </c:pt>
                <c:pt idx="3">
                  <c:v>No response at all</c:v>
                </c:pt>
              </c:strCache>
            </c:strRef>
          </c:cat>
          <c:val>
            <c:numRef>
              <c:f>Science!$L$2:$O$2</c:f>
              <c:numCache>
                <c:formatCode>0.00%</c:formatCode>
                <c:ptCount val="4"/>
                <c:pt idx="0">
                  <c:v>0.43004115226337447</c:v>
                </c:pt>
                <c:pt idx="1">
                  <c:v>0.30175344426552159</c:v>
                </c:pt>
                <c:pt idx="2">
                  <c:v>0.11576310610127036</c:v>
                </c:pt>
                <c:pt idx="3">
                  <c:v>0.15244229736983361</c:v>
                </c:pt>
              </c:numCache>
            </c:numRef>
          </c:val>
          <c:extLst>
            <c:ext xmlns:c16="http://schemas.microsoft.com/office/drawing/2014/chart" uri="{C3380CC4-5D6E-409C-BE32-E72D297353CC}">
              <c16:uniqueId val="{00000000-9F55-49D5-B1E5-FA3D547BD381}"/>
            </c:ext>
          </c:extLst>
        </c:ser>
        <c:dLbls>
          <c:showLegendKey val="0"/>
          <c:showVal val="0"/>
          <c:showCatName val="0"/>
          <c:showSerName val="0"/>
          <c:showPercent val="0"/>
          <c:showBubbleSize val="0"/>
        </c:dLbls>
        <c:gapWidth val="150"/>
        <c:axId val="225316240"/>
        <c:axId val="353062008"/>
      </c:barChart>
      <c:catAx>
        <c:axId val="2253162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353062008"/>
        <c:crosses val="autoZero"/>
        <c:auto val="1"/>
        <c:lblAlgn val="ctr"/>
        <c:lblOffset val="100"/>
        <c:noMultiLvlLbl val="0"/>
      </c:catAx>
      <c:valAx>
        <c:axId val="35306200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n-US" sz="1600"/>
                  <a:t>actual enrollees</a:t>
                </a:r>
              </a:p>
            </c:rich>
          </c:tx>
          <c:overlay val="0"/>
          <c:spPr>
            <a:noFill/>
            <a:ln>
              <a:noFill/>
            </a:ln>
            <a:effectLst/>
          </c:spPr>
          <c:txPr>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crossAx val="225316240"/>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0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a:t>ARALING PANLIPUNAN</a:t>
            </a:r>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cat>
            <c:strRef>
              <c:f>AP!$K$1:$N$1</c:f>
              <c:strCache>
                <c:ptCount val="4"/>
                <c:pt idx="0">
                  <c:v>Students with passing grade</c:v>
                </c:pt>
                <c:pt idx="1">
                  <c:v>No Grade because of Incomplete Output</c:v>
                </c:pt>
                <c:pt idx="2">
                  <c:v>Attending class but with no grade because no output was submitted</c:v>
                </c:pt>
                <c:pt idx="3">
                  <c:v>No response at all</c:v>
                </c:pt>
              </c:strCache>
            </c:strRef>
          </c:cat>
          <c:val>
            <c:numRef>
              <c:f>AP!$K$2:$N$2</c:f>
              <c:numCache>
                <c:formatCode>0.00%</c:formatCode>
                <c:ptCount val="4"/>
                <c:pt idx="0">
                  <c:v>0.47947543339620946</c:v>
                </c:pt>
                <c:pt idx="1">
                  <c:v>0.26228330189526633</c:v>
                </c:pt>
                <c:pt idx="2">
                  <c:v>0.12745890595526813</c:v>
                </c:pt>
                <c:pt idx="3">
                  <c:v>0.13078235875325608</c:v>
                </c:pt>
              </c:numCache>
            </c:numRef>
          </c:val>
          <c:extLst>
            <c:ext xmlns:c16="http://schemas.microsoft.com/office/drawing/2014/chart" uri="{C3380CC4-5D6E-409C-BE32-E72D297353CC}">
              <c16:uniqueId val="{00000000-F122-4E5B-89DB-B468C3ACD96A}"/>
            </c:ext>
          </c:extLst>
        </c:ser>
        <c:dLbls>
          <c:dLblPos val="outEnd"/>
          <c:showLegendKey val="0"/>
          <c:showVal val="0"/>
          <c:showCatName val="0"/>
          <c:showSerName val="0"/>
          <c:showPercent val="0"/>
          <c:showBubbleSize val="0"/>
        </c:dLbls>
        <c:gapWidth val="150"/>
        <c:axId val="349482664"/>
        <c:axId val="330230088"/>
      </c:barChart>
      <c:catAx>
        <c:axId val="3494826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330230088"/>
        <c:crosses val="autoZero"/>
        <c:auto val="1"/>
        <c:lblAlgn val="ctr"/>
        <c:lblOffset val="100"/>
        <c:noMultiLvlLbl val="0"/>
      </c:catAx>
      <c:valAx>
        <c:axId val="33023008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a:t>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34948266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0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2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a:t>EDUKASYON</a:t>
            </a:r>
            <a:r>
              <a:rPr lang="en-US" sz="3200" baseline="0"/>
              <a:t> SA PAGPAPAHALAGA</a:t>
            </a:r>
            <a:endParaRPr lang="en-US" sz="3200"/>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dLbls>
            <c:delete val="1"/>
          </c:dLbls>
          <c:cat>
            <c:strRef>
              <c:f>ESP!$K$1:$N$1</c:f>
              <c:strCache>
                <c:ptCount val="4"/>
                <c:pt idx="0">
                  <c:v>Students with passing grade</c:v>
                </c:pt>
                <c:pt idx="1">
                  <c:v>No Grade because of Incomplete Output</c:v>
                </c:pt>
                <c:pt idx="2">
                  <c:v>Attending class but with no grade because no output was submitted</c:v>
                </c:pt>
                <c:pt idx="3">
                  <c:v>No response at all</c:v>
                </c:pt>
              </c:strCache>
            </c:strRef>
          </c:cat>
          <c:val>
            <c:numRef>
              <c:f>ESP!$K$2:$N$2</c:f>
              <c:numCache>
                <c:formatCode>0.00%</c:formatCode>
                <c:ptCount val="4"/>
                <c:pt idx="0">
                  <c:v>0.44893750560387341</c:v>
                </c:pt>
                <c:pt idx="1">
                  <c:v>0.32251412176096117</c:v>
                </c:pt>
                <c:pt idx="2">
                  <c:v>0.12785797543261904</c:v>
                </c:pt>
                <c:pt idx="3">
                  <c:v>0.1006903972025464</c:v>
                </c:pt>
              </c:numCache>
            </c:numRef>
          </c:val>
          <c:extLst>
            <c:ext xmlns:c16="http://schemas.microsoft.com/office/drawing/2014/chart" uri="{C3380CC4-5D6E-409C-BE32-E72D297353CC}">
              <c16:uniqueId val="{00000000-1568-42CD-AB59-5185F4E1D414}"/>
            </c:ext>
          </c:extLst>
        </c:ser>
        <c:dLbls>
          <c:dLblPos val="outEnd"/>
          <c:showLegendKey val="0"/>
          <c:showVal val="1"/>
          <c:showCatName val="0"/>
          <c:showSerName val="0"/>
          <c:showPercent val="0"/>
          <c:showBubbleSize val="0"/>
        </c:dLbls>
        <c:gapWidth val="150"/>
        <c:axId val="355717488"/>
        <c:axId val="355717160"/>
      </c:barChart>
      <c:catAx>
        <c:axId val="3557174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55717160"/>
        <c:crosses val="autoZero"/>
        <c:auto val="1"/>
        <c:lblAlgn val="ctr"/>
        <c:lblOffset val="100"/>
        <c:noMultiLvlLbl val="0"/>
      </c:catAx>
      <c:valAx>
        <c:axId val="35571716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a:t>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355717488"/>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0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a:t>TECHNOLOGY</a:t>
            </a:r>
            <a:r>
              <a:rPr lang="en-US" sz="3200" baseline="0"/>
              <a:t> AND LIVELIHOOD EDUCATION</a:t>
            </a:r>
            <a:endParaRPr lang="en-US" sz="3200"/>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cat>
            <c:strRef>
              <c:f>TLE!$L$1:$O$1</c:f>
              <c:strCache>
                <c:ptCount val="4"/>
                <c:pt idx="0">
                  <c:v>Students with passing grade</c:v>
                </c:pt>
                <c:pt idx="1">
                  <c:v>No Grade because of Incomplete Output</c:v>
                </c:pt>
                <c:pt idx="2">
                  <c:v>Attending class but with no grade because no output was submitted</c:v>
                </c:pt>
                <c:pt idx="3">
                  <c:v>No response at all</c:v>
                </c:pt>
              </c:strCache>
            </c:strRef>
          </c:cat>
          <c:val>
            <c:numRef>
              <c:f>TLE!$L$2:$O$2</c:f>
              <c:numCache>
                <c:formatCode>0.00%</c:formatCode>
                <c:ptCount val="4"/>
                <c:pt idx="0">
                  <c:v>0.39289231044669232</c:v>
                </c:pt>
                <c:pt idx="1">
                  <c:v>0.32933488497001162</c:v>
                </c:pt>
                <c:pt idx="2">
                  <c:v>0.15101602363262018</c:v>
                </c:pt>
                <c:pt idx="3">
                  <c:v>0.12675678095067586</c:v>
                </c:pt>
              </c:numCache>
            </c:numRef>
          </c:val>
          <c:extLst>
            <c:ext xmlns:c16="http://schemas.microsoft.com/office/drawing/2014/chart" uri="{C3380CC4-5D6E-409C-BE32-E72D297353CC}">
              <c16:uniqueId val="{00000000-F64B-4480-8986-FBE3721E1844}"/>
            </c:ext>
          </c:extLst>
        </c:ser>
        <c:dLbls>
          <c:showLegendKey val="0"/>
          <c:showVal val="0"/>
          <c:showCatName val="0"/>
          <c:showSerName val="0"/>
          <c:showPercent val="0"/>
          <c:showBubbleSize val="0"/>
        </c:dLbls>
        <c:gapWidth val="150"/>
        <c:axId val="360076816"/>
        <c:axId val="360077800"/>
      </c:barChart>
      <c:catAx>
        <c:axId val="36007681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60077800"/>
        <c:crosses val="autoZero"/>
        <c:auto val="1"/>
        <c:lblAlgn val="ctr"/>
        <c:lblOffset val="100"/>
        <c:noMultiLvlLbl val="0"/>
      </c:catAx>
      <c:valAx>
        <c:axId val="360077800"/>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a:t>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360076816"/>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20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a:t>MAPEH</a:t>
            </a:r>
          </a:p>
        </c:rich>
      </c:tx>
      <c:overlay val="0"/>
      <c:spPr>
        <a:noFill/>
        <a:ln>
          <a:noFill/>
        </a:ln>
        <a:effectLst/>
      </c:spPr>
      <c:txPr>
        <a:bodyPr rot="0" spcFirstLastPara="1" vertOverflow="ellipsis" vert="horz" wrap="square" anchor="ctr" anchorCtr="1"/>
        <a:lstStyle/>
        <a:p>
          <a:pPr>
            <a:defRPr sz="3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cat>
            <c:strRef>
              <c:f>MAPEH!$J$1:$M$1</c:f>
              <c:strCache>
                <c:ptCount val="4"/>
                <c:pt idx="0">
                  <c:v>Students with passing grade</c:v>
                </c:pt>
                <c:pt idx="1">
                  <c:v>No Grade because of Incomplete Output</c:v>
                </c:pt>
                <c:pt idx="2">
                  <c:v>Attending class but with no grade because no output was submitted</c:v>
                </c:pt>
                <c:pt idx="3">
                  <c:v>No response at all</c:v>
                </c:pt>
              </c:strCache>
            </c:strRef>
          </c:cat>
          <c:val>
            <c:numRef>
              <c:f>MAPEH!$J$2:$M$2</c:f>
              <c:numCache>
                <c:formatCode>0.00%</c:formatCode>
                <c:ptCount val="4"/>
                <c:pt idx="0">
                  <c:v>0.35553952943297573</c:v>
                </c:pt>
                <c:pt idx="1">
                  <c:v>0.31010547191922833</c:v>
                </c:pt>
                <c:pt idx="2">
                  <c:v>0.22419543856486071</c:v>
                </c:pt>
                <c:pt idx="3">
                  <c:v>0.11015956008293519</c:v>
                </c:pt>
              </c:numCache>
            </c:numRef>
          </c:val>
          <c:extLst>
            <c:ext xmlns:c16="http://schemas.microsoft.com/office/drawing/2014/chart" uri="{C3380CC4-5D6E-409C-BE32-E72D297353CC}">
              <c16:uniqueId val="{00000000-8789-420E-9941-14E46BBE8AFA}"/>
            </c:ext>
          </c:extLst>
        </c:ser>
        <c:dLbls>
          <c:showLegendKey val="0"/>
          <c:showVal val="0"/>
          <c:showCatName val="0"/>
          <c:showSerName val="0"/>
          <c:showPercent val="0"/>
          <c:showBubbleSize val="0"/>
        </c:dLbls>
        <c:gapWidth val="150"/>
        <c:axId val="436924128"/>
        <c:axId val="436924456"/>
      </c:barChart>
      <c:catAx>
        <c:axId val="4369241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36924456"/>
        <c:crosses val="autoZero"/>
        <c:auto val="1"/>
        <c:lblAlgn val="ctr"/>
        <c:lblOffset val="100"/>
        <c:noMultiLvlLbl val="0"/>
      </c:catAx>
      <c:valAx>
        <c:axId val="43692445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r>
                  <a:rPr lang="en-US" sz="2000"/>
                  <a:t> ACTUAL ENROLLEES</a:t>
                </a:r>
              </a:p>
            </c:rich>
          </c:tx>
          <c:overlay val="0"/>
          <c:spPr>
            <a:noFill/>
            <a:ln>
              <a:noFill/>
            </a:ln>
            <a:effectLst/>
          </c:spPr>
          <c:txPr>
            <a:bodyPr rot="-5400000" spcFirstLastPara="1" vertOverflow="ellipsis" vert="horz" wrap="square" anchor="ctr" anchorCtr="1"/>
            <a:lstStyle/>
            <a:p>
              <a:pPr>
                <a:defRPr sz="20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436924128"/>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8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scene3d>
            <a:sp3d prstMaterial="plastic">
              <a:bevelT w="254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Summary!$H$11:$H$18</c:f>
              <c:strCache>
                <c:ptCount val="8"/>
                <c:pt idx="0">
                  <c:v>FILIPINO</c:v>
                </c:pt>
                <c:pt idx="1">
                  <c:v>ENGLISH</c:v>
                </c:pt>
                <c:pt idx="2">
                  <c:v>SCIENCE</c:v>
                </c:pt>
                <c:pt idx="3">
                  <c:v>MATHEMATICS</c:v>
                </c:pt>
                <c:pt idx="4">
                  <c:v>ARALING PANLIPUNAN</c:v>
                </c:pt>
                <c:pt idx="5">
                  <c:v>ESP</c:v>
                </c:pt>
                <c:pt idx="6">
                  <c:v>TLE</c:v>
                </c:pt>
                <c:pt idx="7">
                  <c:v>MAPEH</c:v>
                </c:pt>
              </c:strCache>
            </c:strRef>
          </c:cat>
          <c:val>
            <c:numRef>
              <c:f>Summary!$I$11:$I$18</c:f>
              <c:numCache>
                <c:formatCode>0.00%</c:formatCode>
                <c:ptCount val="8"/>
                <c:pt idx="0">
                  <c:v>0.49779278109581926</c:v>
                </c:pt>
                <c:pt idx="1">
                  <c:v>0.36265082956259426</c:v>
                </c:pt>
                <c:pt idx="2">
                  <c:v>0.43004115226337447</c:v>
                </c:pt>
                <c:pt idx="3">
                  <c:v>0.36595555555555553</c:v>
                </c:pt>
                <c:pt idx="4">
                  <c:v>0.47947543339620946</c:v>
                </c:pt>
                <c:pt idx="5">
                  <c:v>0.44893750560387341</c:v>
                </c:pt>
                <c:pt idx="6">
                  <c:v>0.39289231044669232</c:v>
                </c:pt>
                <c:pt idx="7">
                  <c:v>0.35553952943297573</c:v>
                </c:pt>
              </c:numCache>
            </c:numRef>
          </c:val>
          <c:extLst>
            <c:ext xmlns:c16="http://schemas.microsoft.com/office/drawing/2014/chart" uri="{C3380CC4-5D6E-409C-BE32-E72D297353CC}">
              <c16:uniqueId val="{00000000-36E3-4C8E-A041-EF4BEF768392}"/>
            </c:ext>
          </c:extLst>
        </c:ser>
        <c:dLbls>
          <c:dLblPos val="outEnd"/>
          <c:showLegendKey val="0"/>
          <c:showVal val="1"/>
          <c:showCatName val="0"/>
          <c:showSerName val="0"/>
          <c:showPercent val="0"/>
          <c:showBubbleSize val="0"/>
        </c:dLbls>
        <c:gapWidth val="150"/>
        <c:axId val="431688680"/>
        <c:axId val="431685728"/>
      </c:barChart>
      <c:catAx>
        <c:axId val="4316886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431685728"/>
        <c:crosses val="autoZero"/>
        <c:auto val="1"/>
        <c:lblAlgn val="ctr"/>
        <c:lblOffset val="100"/>
        <c:noMultiLvlLbl val="0"/>
      </c:catAx>
      <c:valAx>
        <c:axId val="43168572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n-US"/>
                  <a:t>ACTUAL ENROLLEES</a:t>
                </a:r>
              </a:p>
            </c:rich>
          </c:tx>
          <c:overlay val="0"/>
          <c:spPr>
            <a:noFill/>
            <a:ln>
              <a:noFill/>
            </a:ln>
            <a:effectLst/>
          </c:spPr>
          <c:txPr>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431688680"/>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295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7AA5D64-D68C-4B89-A271-FD2313ADBF7E}"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339364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84986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82813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44035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5061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33811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878580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261489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407100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AA5D64-D68C-4B89-A271-FD2313ADBF7E}"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285090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AA5D64-D68C-4B89-A271-FD2313ADBF7E}"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33102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AA5D64-D68C-4B89-A271-FD2313ADBF7E}"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481429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AA5D64-D68C-4B89-A271-FD2313ADBF7E}"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64254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A5D64-D68C-4B89-A271-FD2313ADBF7E}" type="datetimeFigureOut">
              <a:rPr lang="en-US" smtClean="0"/>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164350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AA5D64-D68C-4B89-A271-FD2313ADBF7E}"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58232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AA5D64-D68C-4B89-A271-FD2313ADBF7E}"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DAB7B-5845-451E-871E-626C8793393A}" type="slidenum">
              <a:rPr lang="en-US" smtClean="0"/>
              <a:t>‹#›</a:t>
            </a:fld>
            <a:endParaRPr lang="en-US"/>
          </a:p>
        </p:txBody>
      </p:sp>
    </p:spTree>
    <p:extLst>
      <p:ext uri="{BB962C8B-B14F-4D97-AF65-F5344CB8AC3E}">
        <p14:creationId xmlns:p14="http://schemas.microsoft.com/office/powerpoint/2010/main" val="1680230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7AA5D64-D68C-4B89-A271-FD2313ADBF7E}" type="datetimeFigureOut">
              <a:rPr lang="en-US" smtClean="0"/>
              <a:t>1/25/2021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CDDAB7B-5845-451E-871E-626C8793393A}" type="slidenum">
              <a:rPr lang="en-US" smtClean="0"/>
              <a:t>‹#›</a:t>
            </a:fld>
            <a:endParaRPr lang="en-US"/>
          </a:p>
        </p:txBody>
      </p:sp>
    </p:spTree>
    <p:extLst>
      <p:ext uri="{BB962C8B-B14F-4D97-AF65-F5344CB8AC3E}">
        <p14:creationId xmlns:p14="http://schemas.microsoft.com/office/powerpoint/2010/main" val="21528150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Picture 4" descr="Text&#10;&#10;Description automatically generated">
            <a:extLst>
              <a:ext uri="{FF2B5EF4-FFF2-40B4-BE49-F238E27FC236}">
                <a16:creationId xmlns:a16="http://schemas.microsoft.com/office/drawing/2014/main" id="{634B8F1C-569B-4F3F-8098-2E01054D4B1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0480"/>
            <a:ext cx="12192000" cy="6858000"/>
          </a:xfrm>
          <a:prstGeom prst="rect">
            <a:avLst/>
          </a:prstGeom>
        </p:spPr>
      </p:pic>
      <p:sp>
        <p:nvSpPr>
          <p:cNvPr id="2" name="TextBox 1">
            <a:extLst>
              <a:ext uri="{FF2B5EF4-FFF2-40B4-BE49-F238E27FC236}">
                <a16:creationId xmlns:a16="http://schemas.microsoft.com/office/drawing/2014/main" id="{0BC0B1E7-4318-4A00-90CB-BD1144B5CA49}"/>
              </a:ext>
            </a:extLst>
          </p:cNvPr>
          <p:cNvSpPr txBox="1"/>
          <p:nvPr/>
        </p:nvSpPr>
        <p:spPr>
          <a:xfrm>
            <a:off x="4941729" y="3683001"/>
            <a:ext cx="5901692" cy="646331"/>
          </a:xfrm>
          <a:prstGeom prst="rect">
            <a:avLst/>
          </a:prstGeom>
          <a:noFill/>
        </p:spPr>
        <p:txBody>
          <a:bodyPr wrap="square" rtlCol="0">
            <a:spAutoFit/>
          </a:bodyPr>
          <a:lstStyle/>
          <a:p>
            <a:pPr algn="ctr"/>
            <a:r>
              <a:rPr lang="en-US" sz="3600" b="1" i="1" dirty="0">
                <a:solidFill>
                  <a:schemeClr val="bg1"/>
                </a:solidFill>
                <a:latin typeface="Baskerville Old Face" panose="02020602080505020303" pitchFamily="18" charset="0"/>
              </a:rPr>
              <a:t>January 8 -22, 2021</a:t>
            </a:r>
          </a:p>
        </p:txBody>
      </p:sp>
    </p:spTree>
    <p:extLst>
      <p:ext uri="{BB962C8B-B14F-4D97-AF65-F5344CB8AC3E}">
        <p14:creationId xmlns:p14="http://schemas.microsoft.com/office/powerpoint/2010/main" val="2264146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5" name="Straight Connector 34">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1" name="Rectangle 40">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F3535EB3-9C8D-4020-B39D-C47E60CE644A}"/>
              </a:ext>
            </a:extLst>
          </p:cNvPr>
          <p:cNvGraphicFramePr>
            <a:graphicFrameLocks/>
          </p:cNvGraphicFramePr>
          <p:nvPr>
            <p:extLst>
              <p:ext uri="{D42A27DB-BD31-4B8C-83A1-F6EECF244321}">
                <p14:modId xmlns:p14="http://schemas.microsoft.com/office/powerpoint/2010/main" val="1955091865"/>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846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9" name="Rectangle 28">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5D849ED8-DDED-48CD-82D9-8B46623E2323}"/>
              </a:ext>
            </a:extLst>
          </p:cNvPr>
          <p:cNvGraphicFramePr>
            <a:graphicFrameLocks/>
          </p:cNvGraphicFramePr>
          <p:nvPr>
            <p:extLst>
              <p:ext uri="{D42A27DB-BD31-4B8C-83A1-F6EECF244321}">
                <p14:modId xmlns:p14="http://schemas.microsoft.com/office/powerpoint/2010/main" val="467424602"/>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294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5" name="Rectangle 14">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28E2B57F-3B67-462B-B87F-967E26AE0BAF}"/>
              </a:ext>
            </a:extLst>
          </p:cNvPr>
          <p:cNvGraphicFramePr>
            <a:graphicFrameLocks/>
          </p:cNvGraphicFramePr>
          <p:nvPr>
            <p:extLst>
              <p:ext uri="{D42A27DB-BD31-4B8C-83A1-F6EECF244321}">
                <p14:modId xmlns:p14="http://schemas.microsoft.com/office/powerpoint/2010/main" val="3616399091"/>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392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5" name="Rectangle 14">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5D9B412F-7DE2-430A-A659-AD3F985335AF}"/>
              </a:ext>
            </a:extLst>
          </p:cNvPr>
          <p:cNvGraphicFramePr>
            <a:graphicFrameLocks/>
          </p:cNvGraphicFramePr>
          <p:nvPr>
            <p:extLst>
              <p:ext uri="{D42A27DB-BD31-4B8C-83A1-F6EECF244321}">
                <p14:modId xmlns:p14="http://schemas.microsoft.com/office/powerpoint/2010/main" val="833804337"/>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7073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9" name="Rectangle 28">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8CBC1581-E993-4D84-9581-33F9654CF951}"/>
              </a:ext>
            </a:extLst>
          </p:cNvPr>
          <p:cNvGraphicFramePr>
            <a:graphicFrameLocks/>
          </p:cNvGraphicFramePr>
          <p:nvPr>
            <p:extLst>
              <p:ext uri="{D42A27DB-BD31-4B8C-83A1-F6EECF244321}">
                <p14:modId xmlns:p14="http://schemas.microsoft.com/office/powerpoint/2010/main" val="1284644364"/>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0653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8AC20DAE-0D52-475A-A914-4229E5CA3935}"/>
              </a:ext>
            </a:extLst>
          </p:cNvPr>
          <p:cNvGraphicFramePr>
            <a:graphicFrameLocks noGrp="1"/>
          </p:cNvGraphicFramePr>
          <p:nvPr>
            <p:extLst>
              <p:ext uri="{D42A27DB-BD31-4B8C-83A1-F6EECF244321}">
                <p14:modId xmlns:p14="http://schemas.microsoft.com/office/powerpoint/2010/main" val="1094941270"/>
              </p:ext>
            </p:extLst>
          </p:nvPr>
        </p:nvGraphicFramePr>
        <p:xfrm>
          <a:off x="457200" y="553836"/>
          <a:ext cx="11292840" cy="5567447"/>
        </p:xfrm>
        <a:graphic>
          <a:graphicData uri="http://schemas.openxmlformats.org/drawingml/2006/table">
            <a:tbl>
              <a:tblPr firstRow="1" bandRow="1">
                <a:tableStyleId>{5C22544A-7EE6-4342-B048-85BDC9FD1C3A}</a:tableStyleId>
              </a:tblPr>
              <a:tblGrid>
                <a:gridCol w="2726096">
                  <a:extLst>
                    <a:ext uri="{9D8B030D-6E8A-4147-A177-3AD203B41FA5}">
                      <a16:colId xmlns:a16="http://schemas.microsoft.com/office/drawing/2014/main" val="2396749157"/>
                    </a:ext>
                  </a:extLst>
                </a:gridCol>
                <a:gridCol w="1971660">
                  <a:extLst>
                    <a:ext uri="{9D8B030D-6E8A-4147-A177-3AD203B41FA5}">
                      <a16:colId xmlns:a16="http://schemas.microsoft.com/office/drawing/2014/main" val="4286543289"/>
                    </a:ext>
                  </a:extLst>
                </a:gridCol>
                <a:gridCol w="1897916">
                  <a:extLst>
                    <a:ext uri="{9D8B030D-6E8A-4147-A177-3AD203B41FA5}">
                      <a16:colId xmlns:a16="http://schemas.microsoft.com/office/drawing/2014/main" val="89438974"/>
                    </a:ext>
                  </a:extLst>
                </a:gridCol>
                <a:gridCol w="2258568">
                  <a:extLst>
                    <a:ext uri="{9D8B030D-6E8A-4147-A177-3AD203B41FA5}">
                      <a16:colId xmlns:a16="http://schemas.microsoft.com/office/drawing/2014/main" val="27420810"/>
                    </a:ext>
                  </a:extLst>
                </a:gridCol>
                <a:gridCol w="2438600">
                  <a:extLst>
                    <a:ext uri="{9D8B030D-6E8A-4147-A177-3AD203B41FA5}">
                      <a16:colId xmlns:a16="http://schemas.microsoft.com/office/drawing/2014/main" val="3124369698"/>
                    </a:ext>
                  </a:extLst>
                </a:gridCol>
              </a:tblGrid>
              <a:tr h="1249673">
                <a:tc gridSpan="5">
                  <a:txBody>
                    <a:bodyPr/>
                    <a:lstStyle/>
                    <a:p>
                      <a:pPr algn="ctr"/>
                      <a:r>
                        <a:rPr lang="en-US" sz="3700" dirty="0">
                          <a:solidFill>
                            <a:schemeClr val="tx1"/>
                          </a:solidFill>
                        </a:rPr>
                        <a:t>LEARNERS’ STATUS IN DIFFERENT LEARNING AREAS</a:t>
                      </a:r>
                    </a:p>
                  </a:txBody>
                  <a:tcPr marL="77780" marR="77780" marT="38890" marB="38890"/>
                </a:tc>
                <a:tc hMerge="1">
                  <a:txBody>
                    <a:bodyPr/>
                    <a:lstStyle/>
                    <a:p>
                      <a:endParaRPr lang="en-US" dirty="0"/>
                    </a:p>
                  </a:txBody>
                  <a:tcPr marL="9525" marR="9525" marT="9525" marB="0" anchor="b"/>
                </a:tc>
                <a:tc hMerge="1">
                  <a:txBody>
                    <a:bodyPr/>
                    <a:lstStyle/>
                    <a:p>
                      <a:endParaRPr lang="en-US" dirty="0"/>
                    </a:p>
                  </a:txBody>
                  <a:tcPr marL="9525" marR="9525" marT="9525" marB="0" anchor="b"/>
                </a:tc>
                <a:tc hMerge="1">
                  <a:txBody>
                    <a:bodyPr/>
                    <a:lstStyle/>
                    <a:p>
                      <a:endParaRPr lang="en-US" dirty="0"/>
                    </a:p>
                  </a:txBody>
                  <a:tcPr marL="9525" marR="9525" marT="9525" marB="0" anchor="b"/>
                </a:tc>
                <a:tc hMerge="1">
                  <a:txBody>
                    <a:bodyPr/>
                    <a:lstStyle/>
                    <a:p>
                      <a:endParaRPr lang="en-US" dirty="0"/>
                    </a:p>
                  </a:txBody>
                  <a:tcPr marL="9525" marR="9525" marT="9525" marB="0" anchor="b"/>
                </a:tc>
                <a:extLst>
                  <a:ext uri="{0D108BD9-81ED-4DB2-BD59-A6C34878D82A}">
                    <a16:rowId xmlns:a16="http://schemas.microsoft.com/office/drawing/2014/main" val="2573020127"/>
                  </a:ext>
                </a:extLst>
              </a:tr>
              <a:tr h="739239">
                <a:tc>
                  <a:txBody>
                    <a:bodyPr/>
                    <a:lstStyle/>
                    <a:p>
                      <a:endParaRPr lang="en-US" sz="1500" dirty="0"/>
                    </a:p>
                  </a:txBody>
                  <a:tcPr marL="77780" marR="77780" marT="38890" marB="38890"/>
                </a:tc>
                <a:tc>
                  <a:txBody>
                    <a:bodyPr/>
                    <a:lstStyle/>
                    <a:p>
                      <a:pPr algn="ctr" fontAlgn="b"/>
                      <a:r>
                        <a:rPr lang="en-US" sz="1800" b="1" i="0" u="none" strike="noStrike" dirty="0">
                          <a:solidFill>
                            <a:schemeClr val="bg1"/>
                          </a:solidFill>
                          <a:effectLst/>
                          <a:latin typeface="Calibri" panose="020F0502020204030204" pitchFamily="34" charset="0"/>
                        </a:rPr>
                        <a:t>Percentage of Students with passing grade</a:t>
                      </a:r>
                    </a:p>
                  </a:txBody>
                  <a:tcPr marL="8102" marR="8102" marT="8102" marB="0" anchor="b"/>
                </a:tc>
                <a:tc>
                  <a:txBody>
                    <a:bodyPr/>
                    <a:lstStyle/>
                    <a:p>
                      <a:pPr algn="ctr" fontAlgn="b"/>
                      <a:r>
                        <a:rPr lang="en-US" sz="1800" b="1" i="0" u="none" strike="noStrike" dirty="0">
                          <a:solidFill>
                            <a:schemeClr val="bg1"/>
                          </a:solidFill>
                          <a:effectLst/>
                          <a:latin typeface="Calibri" panose="020F0502020204030204" pitchFamily="34" charset="0"/>
                        </a:rPr>
                        <a:t>Percentage of Students with “NO” grade because of Incomplete Output</a:t>
                      </a:r>
                    </a:p>
                  </a:txBody>
                  <a:tcPr marL="8102" marR="8102" marT="8102" marB="0" anchor="b"/>
                </a:tc>
                <a:tc>
                  <a:txBody>
                    <a:bodyPr/>
                    <a:lstStyle/>
                    <a:p>
                      <a:pPr algn="ctr" fontAlgn="b"/>
                      <a:r>
                        <a:rPr lang="en-US" sz="1800" b="1" i="0" u="none" strike="noStrike" dirty="0">
                          <a:solidFill>
                            <a:schemeClr val="bg1"/>
                          </a:solidFill>
                          <a:effectLst/>
                          <a:latin typeface="Calibri" panose="020F0502020204030204" pitchFamily="34" charset="0"/>
                        </a:rPr>
                        <a:t>Percentage of Students Attending Class but with no grade because no output was submitted</a:t>
                      </a:r>
                    </a:p>
                  </a:txBody>
                  <a:tcPr marL="8102" marR="8102" marT="8102" marB="0" anchor="b"/>
                </a:tc>
                <a:tc>
                  <a:txBody>
                    <a:bodyPr/>
                    <a:lstStyle/>
                    <a:p>
                      <a:pPr algn="ctr" fontAlgn="b"/>
                      <a:r>
                        <a:rPr lang="en-US" sz="1800" b="1" i="0" u="none" strike="noStrike" dirty="0">
                          <a:solidFill>
                            <a:schemeClr val="bg1"/>
                          </a:solidFill>
                          <a:effectLst/>
                          <a:latin typeface="Calibri" panose="020F0502020204030204" pitchFamily="34" charset="0"/>
                        </a:rPr>
                        <a:t>No response at all</a:t>
                      </a:r>
                    </a:p>
                  </a:txBody>
                  <a:tcPr marL="8102" marR="8102" marT="8102" marB="0" anchor="b"/>
                </a:tc>
                <a:extLst>
                  <a:ext uri="{0D108BD9-81ED-4DB2-BD59-A6C34878D82A}">
                    <a16:rowId xmlns:a16="http://schemas.microsoft.com/office/drawing/2014/main" val="1722291015"/>
                  </a:ext>
                </a:extLst>
              </a:tr>
              <a:tr h="298483">
                <a:tc>
                  <a:txBody>
                    <a:bodyPr/>
                    <a:lstStyle/>
                    <a:p>
                      <a:pPr algn="l" fontAlgn="b"/>
                      <a:r>
                        <a:rPr lang="en-US" sz="1800" b="0" i="0" u="none" strike="noStrike">
                          <a:solidFill>
                            <a:srgbClr val="000000"/>
                          </a:solidFill>
                          <a:effectLst/>
                          <a:latin typeface="Aharoni" panose="02010803020104030203" pitchFamily="2" charset="-79"/>
                          <a:cs typeface="Aharoni" panose="02010803020104030203" pitchFamily="2" charset="-79"/>
                        </a:rPr>
                        <a:t>FILIPINO</a:t>
                      </a:r>
                    </a:p>
                  </a:txBody>
                  <a:tcPr marL="8102" marR="8102" marT="8102" marB="0" anchor="b"/>
                </a:tc>
                <a:tc>
                  <a:txBody>
                    <a:bodyPr/>
                    <a:lstStyle/>
                    <a:p>
                      <a:pPr algn="ctr" fontAlgn="b"/>
                      <a:r>
                        <a:rPr lang="en-US" sz="2000" b="1" i="0" u="none" strike="noStrike">
                          <a:solidFill>
                            <a:srgbClr val="000000"/>
                          </a:solidFill>
                          <a:effectLst/>
                          <a:latin typeface="Calibri" panose="020F0502020204030204" pitchFamily="34" charset="0"/>
                        </a:rPr>
                        <a:t>49.78%</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28.36%</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8.88%</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12.97%</a:t>
                      </a:r>
                    </a:p>
                  </a:txBody>
                  <a:tcPr marL="9525" marR="9525" marT="9525" marB="0" anchor="b"/>
                </a:tc>
                <a:extLst>
                  <a:ext uri="{0D108BD9-81ED-4DB2-BD59-A6C34878D82A}">
                    <a16:rowId xmlns:a16="http://schemas.microsoft.com/office/drawing/2014/main" val="728798161"/>
                  </a:ext>
                </a:extLst>
              </a:tr>
              <a:tr h="298483">
                <a:tc>
                  <a:txBody>
                    <a:bodyPr/>
                    <a:lstStyle/>
                    <a:p>
                      <a:pPr algn="l" fontAlgn="b"/>
                      <a:r>
                        <a:rPr lang="en-US" sz="1800" b="0" i="0" u="none" strike="noStrike">
                          <a:solidFill>
                            <a:srgbClr val="000000"/>
                          </a:solidFill>
                          <a:effectLst/>
                          <a:latin typeface="Aharoni" panose="02010803020104030203" pitchFamily="2" charset="-79"/>
                          <a:cs typeface="Aharoni" panose="02010803020104030203" pitchFamily="2" charset="-79"/>
                        </a:rPr>
                        <a:t>ENGLISH</a:t>
                      </a:r>
                    </a:p>
                  </a:txBody>
                  <a:tcPr marL="8102" marR="8102" marT="8102" marB="0" anchor="b"/>
                </a:tc>
                <a:tc>
                  <a:txBody>
                    <a:bodyPr/>
                    <a:lstStyle/>
                    <a:p>
                      <a:pPr algn="ctr" fontAlgn="b"/>
                      <a:r>
                        <a:rPr lang="en-US" sz="2000" b="1" i="0" u="none" strike="noStrike">
                          <a:solidFill>
                            <a:srgbClr val="000000"/>
                          </a:solidFill>
                          <a:effectLst/>
                          <a:latin typeface="Calibri" panose="020F0502020204030204" pitchFamily="34" charset="0"/>
                        </a:rPr>
                        <a:t>36.27%</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35.58%</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16.56%</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11.60%</a:t>
                      </a:r>
                    </a:p>
                  </a:txBody>
                  <a:tcPr marL="9525" marR="9525" marT="9525" marB="0" anchor="b"/>
                </a:tc>
                <a:extLst>
                  <a:ext uri="{0D108BD9-81ED-4DB2-BD59-A6C34878D82A}">
                    <a16:rowId xmlns:a16="http://schemas.microsoft.com/office/drawing/2014/main" val="2705281117"/>
                  </a:ext>
                </a:extLst>
              </a:tr>
              <a:tr h="298483">
                <a:tc>
                  <a:txBody>
                    <a:bodyPr/>
                    <a:lstStyle/>
                    <a:p>
                      <a:pPr algn="l" fontAlgn="b"/>
                      <a:r>
                        <a:rPr lang="en-US" sz="1800" b="0" i="0" u="none" strike="noStrike">
                          <a:solidFill>
                            <a:srgbClr val="000000"/>
                          </a:solidFill>
                          <a:effectLst/>
                          <a:latin typeface="Aharoni" panose="02010803020104030203" pitchFamily="2" charset="-79"/>
                          <a:cs typeface="Aharoni" panose="02010803020104030203" pitchFamily="2" charset="-79"/>
                        </a:rPr>
                        <a:t>SCIENCE</a:t>
                      </a:r>
                    </a:p>
                  </a:txBody>
                  <a:tcPr marL="8102" marR="8102" marT="8102" marB="0" anchor="b"/>
                </a:tc>
                <a:tc>
                  <a:txBody>
                    <a:bodyPr/>
                    <a:lstStyle/>
                    <a:p>
                      <a:pPr algn="ctr" fontAlgn="b"/>
                      <a:r>
                        <a:rPr lang="en-US" sz="2000" b="1" i="0" u="none" strike="noStrike">
                          <a:solidFill>
                            <a:srgbClr val="000000"/>
                          </a:solidFill>
                          <a:effectLst/>
                          <a:latin typeface="Calibri" panose="020F0502020204030204" pitchFamily="34" charset="0"/>
                        </a:rPr>
                        <a:t>43.00%</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30.18%</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11.58%</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15.24%</a:t>
                      </a:r>
                    </a:p>
                  </a:txBody>
                  <a:tcPr marL="9525" marR="9525" marT="9525" marB="0" anchor="b"/>
                </a:tc>
                <a:extLst>
                  <a:ext uri="{0D108BD9-81ED-4DB2-BD59-A6C34878D82A}">
                    <a16:rowId xmlns:a16="http://schemas.microsoft.com/office/drawing/2014/main" val="1158444077"/>
                  </a:ext>
                </a:extLst>
              </a:tr>
              <a:tr h="298483">
                <a:tc>
                  <a:txBody>
                    <a:bodyPr/>
                    <a:lstStyle/>
                    <a:p>
                      <a:pPr algn="l" fontAlgn="b"/>
                      <a:r>
                        <a:rPr lang="en-US" sz="1800" b="0" i="0" u="none" strike="noStrike">
                          <a:solidFill>
                            <a:srgbClr val="000000"/>
                          </a:solidFill>
                          <a:effectLst/>
                          <a:latin typeface="Aharoni" panose="02010803020104030203" pitchFamily="2" charset="-79"/>
                          <a:cs typeface="Aharoni" panose="02010803020104030203" pitchFamily="2" charset="-79"/>
                        </a:rPr>
                        <a:t>MATHEMATICS</a:t>
                      </a:r>
                    </a:p>
                  </a:txBody>
                  <a:tcPr marL="8102" marR="8102" marT="8102" marB="0" anchor="b"/>
                </a:tc>
                <a:tc>
                  <a:txBody>
                    <a:bodyPr/>
                    <a:lstStyle/>
                    <a:p>
                      <a:pPr algn="ctr" fontAlgn="b"/>
                      <a:r>
                        <a:rPr lang="en-US" sz="2000" b="1" i="0" u="none" strike="noStrike">
                          <a:solidFill>
                            <a:srgbClr val="000000"/>
                          </a:solidFill>
                          <a:effectLst/>
                          <a:latin typeface="Calibri" panose="020F0502020204030204" pitchFamily="34" charset="0"/>
                        </a:rPr>
                        <a:t>36.60%</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38.16%</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14.41%</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10.84%</a:t>
                      </a:r>
                    </a:p>
                  </a:txBody>
                  <a:tcPr marL="9525" marR="9525" marT="9525" marB="0" anchor="b"/>
                </a:tc>
                <a:extLst>
                  <a:ext uri="{0D108BD9-81ED-4DB2-BD59-A6C34878D82A}">
                    <a16:rowId xmlns:a16="http://schemas.microsoft.com/office/drawing/2014/main" val="3150805271"/>
                  </a:ext>
                </a:extLst>
              </a:tr>
              <a:tr h="298483">
                <a:tc>
                  <a:txBody>
                    <a:bodyPr/>
                    <a:lstStyle/>
                    <a:p>
                      <a:pPr algn="l" fontAlgn="b"/>
                      <a:r>
                        <a:rPr lang="en-US" sz="1800" b="0" i="0" u="none" strike="noStrike">
                          <a:solidFill>
                            <a:srgbClr val="000000"/>
                          </a:solidFill>
                          <a:effectLst/>
                          <a:latin typeface="Aharoni" panose="02010803020104030203" pitchFamily="2" charset="-79"/>
                          <a:cs typeface="Aharoni" panose="02010803020104030203" pitchFamily="2" charset="-79"/>
                        </a:rPr>
                        <a:t>ARALING PANLIPUNAN</a:t>
                      </a:r>
                    </a:p>
                  </a:txBody>
                  <a:tcPr marL="8102" marR="8102" marT="8102" marB="0" anchor="b"/>
                </a:tc>
                <a:tc>
                  <a:txBody>
                    <a:bodyPr/>
                    <a:lstStyle/>
                    <a:p>
                      <a:pPr algn="ctr" fontAlgn="b"/>
                      <a:r>
                        <a:rPr lang="en-US" sz="2000" b="1" i="0" u="none" strike="noStrike">
                          <a:solidFill>
                            <a:srgbClr val="000000"/>
                          </a:solidFill>
                          <a:effectLst/>
                          <a:latin typeface="Calibri" panose="020F0502020204030204" pitchFamily="34" charset="0"/>
                        </a:rPr>
                        <a:t>47.95%</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26.23%</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12.75%</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13.08%</a:t>
                      </a:r>
                    </a:p>
                  </a:txBody>
                  <a:tcPr marL="9525" marR="9525" marT="9525" marB="0" anchor="b"/>
                </a:tc>
                <a:extLst>
                  <a:ext uri="{0D108BD9-81ED-4DB2-BD59-A6C34878D82A}">
                    <a16:rowId xmlns:a16="http://schemas.microsoft.com/office/drawing/2014/main" val="2022257829"/>
                  </a:ext>
                </a:extLst>
              </a:tr>
              <a:tr h="298483">
                <a:tc>
                  <a:txBody>
                    <a:bodyPr/>
                    <a:lstStyle/>
                    <a:p>
                      <a:pPr algn="l" fontAlgn="b"/>
                      <a:r>
                        <a:rPr lang="en-US" sz="1800" b="0" i="0" u="none" strike="noStrike" dirty="0">
                          <a:solidFill>
                            <a:srgbClr val="000000"/>
                          </a:solidFill>
                          <a:effectLst/>
                          <a:latin typeface="Aharoni" panose="02010803020104030203" pitchFamily="2" charset="-79"/>
                          <a:cs typeface="Aharoni" panose="02010803020104030203" pitchFamily="2" charset="-79"/>
                        </a:rPr>
                        <a:t>ESP</a:t>
                      </a:r>
                    </a:p>
                  </a:txBody>
                  <a:tcPr marL="8102" marR="8102" marT="8102" marB="0" anchor="b"/>
                </a:tc>
                <a:tc>
                  <a:txBody>
                    <a:bodyPr/>
                    <a:lstStyle/>
                    <a:p>
                      <a:pPr algn="ctr" fontAlgn="b"/>
                      <a:r>
                        <a:rPr lang="en-US" sz="2000" b="1" i="0" u="none" strike="noStrike">
                          <a:solidFill>
                            <a:srgbClr val="000000"/>
                          </a:solidFill>
                          <a:effectLst/>
                          <a:latin typeface="Calibri" panose="020F0502020204030204" pitchFamily="34" charset="0"/>
                        </a:rPr>
                        <a:t>44.89%</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32.25%</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12.79%</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10.07%</a:t>
                      </a:r>
                    </a:p>
                  </a:txBody>
                  <a:tcPr marL="9525" marR="9525" marT="9525" marB="0" anchor="b"/>
                </a:tc>
                <a:extLst>
                  <a:ext uri="{0D108BD9-81ED-4DB2-BD59-A6C34878D82A}">
                    <a16:rowId xmlns:a16="http://schemas.microsoft.com/office/drawing/2014/main" val="2550247343"/>
                  </a:ext>
                </a:extLst>
              </a:tr>
              <a:tr h="298483">
                <a:tc>
                  <a:txBody>
                    <a:bodyPr/>
                    <a:lstStyle/>
                    <a:p>
                      <a:pPr algn="l" fontAlgn="b"/>
                      <a:r>
                        <a:rPr lang="en-US" sz="1800" b="0" i="0" u="none" strike="noStrike">
                          <a:solidFill>
                            <a:srgbClr val="000000"/>
                          </a:solidFill>
                          <a:effectLst/>
                          <a:latin typeface="Aharoni" panose="02010803020104030203" pitchFamily="2" charset="-79"/>
                          <a:cs typeface="Aharoni" panose="02010803020104030203" pitchFamily="2" charset="-79"/>
                        </a:rPr>
                        <a:t>TLE</a:t>
                      </a:r>
                    </a:p>
                  </a:txBody>
                  <a:tcPr marL="8102" marR="8102" marT="8102" marB="0" anchor="b"/>
                </a:tc>
                <a:tc>
                  <a:txBody>
                    <a:bodyPr/>
                    <a:lstStyle/>
                    <a:p>
                      <a:pPr algn="ctr" fontAlgn="b"/>
                      <a:r>
                        <a:rPr lang="en-US" sz="2000" b="1" i="0" u="none" strike="noStrike">
                          <a:solidFill>
                            <a:srgbClr val="000000"/>
                          </a:solidFill>
                          <a:effectLst/>
                          <a:latin typeface="Calibri" panose="020F0502020204030204" pitchFamily="34" charset="0"/>
                        </a:rPr>
                        <a:t>39.29%</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32.93%</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15.10%</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12.68%</a:t>
                      </a:r>
                    </a:p>
                  </a:txBody>
                  <a:tcPr marL="9525" marR="9525" marT="9525" marB="0" anchor="b"/>
                </a:tc>
                <a:extLst>
                  <a:ext uri="{0D108BD9-81ED-4DB2-BD59-A6C34878D82A}">
                    <a16:rowId xmlns:a16="http://schemas.microsoft.com/office/drawing/2014/main" val="1044574461"/>
                  </a:ext>
                </a:extLst>
              </a:tr>
              <a:tr h="298483">
                <a:tc>
                  <a:txBody>
                    <a:bodyPr/>
                    <a:lstStyle/>
                    <a:p>
                      <a:pPr algn="l" fontAlgn="b"/>
                      <a:r>
                        <a:rPr lang="en-US" sz="1800" b="0" i="0" u="none" strike="noStrike" dirty="0">
                          <a:solidFill>
                            <a:srgbClr val="000000"/>
                          </a:solidFill>
                          <a:effectLst/>
                          <a:latin typeface="Aharoni" panose="02010803020104030203" pitchFamily="2" charset="-79"/>
                          <a:cs typeface="Aharoni" panose="02010803020104030203" pitchFamily="2" charset="-79"/>
                        </a:rPr>
                        <a:t>MAPEH</a:t>
                      </a:r>
                    </a:p>
                  </a:txBody>
                  <a:tcPr marL="8102" marR="8102" marT="8102" marB="0" anchor="b"/>
                </a:tc>
                <a:tc>
                  <a:txBody>
                    <a:bodyPr/>
                    <a:lstStyle/>
                    <a:p>
                      <a:pPr algn="ctr" fontAlgn="b"/>
                      <a:r>
                        <a:rPr lang="en-US" sz="2000" b="1" i="0" u="none" strike="noStrike">
                          <a:solidFill>
                            <a:srgbClr val="000000"/>
                          </a:solidFill>
                          <a:effectLst/>
                          <a:latin typeface="Calibri" panose="020F0502020204030204" pitchFamily="34" charset="0"/>
                        </a:rPr>
                        <a:t>35.55%</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31.01%</a:t>
                      </a:r>
                    </a:p>
                  </a:txBody>
                  <a:tcPr marL="9525" marR="9525" marT="9525" marB="0" anchor="b"/>
                </a:tc>
                <a:tc>
                  <a:txBody>
                    <a:bodyPr/>
                    <a:lstStyle/>
                    <a:p>
                      <a:pPr algn="ctr" fontAlgn="b"/>
                      <a:r>
                        <a:rPr lang="en-US" sz="2000" b="1" i="0" u="none" strike="noStrike">
                          <a:solidFill>
                            <a:srgbClr val="000000"/>
                          </a:solidFill>
                          <a:effectLst/>
                          <a:latin typeface="Calibri" panose="020F0502020204030204" pitchFamily="34" charset="0"/>
                        </a:rPr>
                        <a:t>22.42%</a:t>
                      </a:r>
                    </a:p>
                  </a:txBody>
                  <a:tcPr marL="9525" marR="9525" marT="9525" marB="0" anchor="b"/>
                </a:tc>
                <a:tc>
                  <a:txBody>
                    <a:bodyPr/>
                    <a:lstStyle/>
                    <a:p>
                      <a:pPr algn="ctr" fontAlgn="b"/>
                      <a:r>
                        <a:rPr lang="en-US" sz="2000" b="1" i="0" u="none" strike="noStrike" dirty="0">
                          <a:solidFill>
                            <a:srgbClr val="000000"/>
                          </a:solidFill>
                          <a:effectLst/>
                          <a:latin typeface="Calibri" panose="020F0502020204030204" pitchFamily="34" charset="0"/>
                        </a:rPr>
                        <a:t>11.02%</a:t>
                      </a:r>
                    </a:p>
                  </a:txBody>
                  <a:tcPr marL="9525" marR="9525" marT="9525" marB="0" anchor="b"/>
                </a:tc>
                <a:extLst>
                  <a:ext uri="{0D108BD9-81ED-4DB2-BD59-A6C34878D82A}">
                    <a16:rowId xmlns:a16="http://schemas.microsoft.com/office/drawing/2014/main" val="2095494552"/>
                  </a:ext>
                </a:extLst>
              </a:tr>
              <a:tr h="423472">
                <a:tc>
                  <a:txBody>
                    <a:bodyPr/>
                    <a:lstStyle/>
                    <a:p>
                      <a:endParaRPr lang="en-US" sz="1500"/>
                    </a:p>
                  </a:txBody>
                  <a:tcPr marL="77780" marR="77780" marT="38890" marB="38890"/>
                </a:tc>
                <a:tc>
                  <a:txBody>
                    <a:bodyPr/>
                    <a:lstStyle/>
                    <a:p>
                      <a:endParaRPr lang="en-US" sz="1700">
                        <a:latin typeface="Arial Black" panose="020B0A04020102020204" pitchFamily="34" charset="0"/>
                      </a:endParaRPr>
                    </a:p>
                  </a:txBody>
                  <a:tcPr marL="77780" marR="77780" marT="38890" marB="38890"/>
                </a:tc>
                <a:tc>
                  <a:txBody>
                    <a:bodyPr/>
                    <a:lstStyle/>
                    <a:p>
                      <a:endParaRPr lang="en-US" sz="1700">
                        <a:latin typeface="Arial Black" panose="020B0A04020102020204" pitchFamily="34" charset="0"/>
                      </a:endParaRPr>
                    </a:p>
                  </a:txBody>
                  <a:tcPr marL="77780" marR="77780" marT="38890" marB="38890"/>
                </a:tc>
                <a:tc>
                  <a:txBody>
                    <a:bodyPr/>
                    <a:lstStyle/>
                    <a:p>
                      <a:endParaRPr lang="en-US" sz="1700">
                        <a:latin typeface="Arial Black" panose="020B0A04020102020204" pitchFamily="34" charset="0"/>
                      </a:endParaRPr>
                    </a:p>
                  </a:txBody>
                  <a:tcPr marL="77780" marR="77780" marT="38890" marB="38890"/>
                </a:tc>
                <a:tc>
                  <a:txBody>
                    <a:bodyPr/>
                    <a:lstStyle/>
                    <a:p>
                      <a:endParaRPr lang="en-US" sz="1700" dirty="0">
                        <a:latin typeface="Arial Black" panose="020B0A04020102020204" pitchFamily="34" charset="0"/>
                      </a:endParaRPr>
                    </a:p>
                  </a:txBody>
                  <a:tcPr marL="77780" marR="77780" marT="38890" marB="38890"/>
                </a:tc>
                <a:extLst>
                  <a:ext uri="{0D108BD9-81ED-4DB2-BD59-A6C34878D82A}">
                    <a16:rowId xmlns:a16="http://schemas.microsoft.com/office/drawing/2014/main" val="590234080"/>
                  </a:ext>
                </a:extLst>
              </a:tr>
            </a:tbl>
          </a:graphicData>
        </a:graphic>
      </p:graphicFrame>
    </p:spTree>
    <p:extLst>
      <p:ext uri="{BB962C8B-B14F-4D97-AF65-F5344CB8AC3E}">
        <p14:creationId xmlns:p14="http://schemas.microsoft.com/office/powerpoint/2010/main" val="3934400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night, night sky&#10;&#10;Description automatically generated">
            <a:extLst>
              <a:ext uri="{FF2B5EF4-FFF2-40B4-BE49-F238E27FC236}">
                <a16:creationId xmlns:a16="http://schemas.microsoft.com/office/drawing/2014/main" id="{92C98947-6642-4BAF-A01B-7C5DDB9C4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8CCF480-B550-4F36-A251-A50CE1610762}"/>
              </a:ext>
            </a:extLst>
          </p:cNvPr>
          <p:cNvSpPr txBox="1"/>
          <p:nvPr/>
        </p:nvSpPr>
        <p:spPr>
          <a:xfrm>
            <a:off x="259081" y="174674"/>
            <a:ext cx="4968239" cy="9325630"/>
          </a:xfrm>
          <a:prstGeom prst="rect">
            <a:avLst/>
          </a:prstGeom>
          <a:noFill/>
        </p:spPr>
        <p:txBody>
          <a:bodyPr wrap="square" rtlCol="0">
            <a:spAutoFit/>
          </a:bodyPr>
          <a:lstStyle/>
          <a:p>
            <a:r>
              <a:rPr lang="en-US" sz="3600" b="1" dirty="0"/>
              <a:t>Remarks:</a:t>
            </a:r>
          </a:p>
          <a:p>
            <a:pPr marL="342900" indent="-342900">
              <a:buFont typeface="Arial" panose="020B0604020202020204" pitchFamily="34" charset="0"/>
              <a:buChar char="•"/>
            </a:pPr>
            <a:r>
              <a:rPr lang="en-US" sz="2000" dirty="0"/>
              <a:t>The </a:t>
            </a:r>
            <a:r>
              <a:rPr lang="en-US" sz="2000" u="sng" dirty="0"/>
              <a:t>total number of students  in the daily attendance monitoring</a:t>
            </a:r>
            <a:r>
              <a:rPr lang="en-US" sz="2000" dirty="0"/>
              <a:t> was not used to compute for the percentage of students  in the different categories , some of the total number of students given by the teachers in the different learning areas exceeded the “</a:t>
            </a:r>
            <a:r>
              <a:rPr lang="en-US" sz="2000" u="sng" dirty="0"/>
              <a:t>supposed to be” actual number of enrollees.</a:t>
            </a:r>
          </a:p>
          <a:p>
            <a:endParaRPr lang="en-US" sz="2000" dirty="0"/>
          </a:p>
          <a:p>
            <a:pPr marL="342900" indent="-342900">
              <a:buFont typeface="Arial" panose="020B0604020202020204" pitchFamily="34" charset="0"/>
              <a:buChar char="•"/>
            </a:pPr>
            <a:r>
              <a:rPr lang="en-US" sz="2000" dirty="0"/>
              <a:t>The number of students based on the actual data given by the teachers in the different learning areas was used  to compute for the percentage of students . However, students of teachers who did not respond to the survey was not included in the different categories.</a:t>
            </a:r>
          </a:p>
          <a:p>
            <a:endParaRPr lang="en-US" sz="2800" dirty="0"/>
          </a:p>
          <a:p>
            <a:pPr marL="800100" lvl="1" indent="-342900">
              <a:buFont typeface="Arial" panose="020B0604020202020204" pitchFamily="34" charset="0"/>
              <a:buChar char="•"/>
            </a:pPr>
            <a:endParaRPr lang="en-US" sz="2000" dirty="0"/>
          </a:p>
          <a:p>
            <a:pPr lvl="1"/>
            <a:endParaRPr lang="en-US" sz="2000" dirty="0"/>
          </a:p>
          <a:p>
            <a:endParaRPr lang="en-US" sz="2400" dirty="0"/>
          </a:p>
          <a:p>
            <a:endParaRPr lang="en-US" sz="20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80617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F70925-2CC6-493D-A362-DA4DB4DD2932}"/>
              </a:ext>
            </a:extLst>
          </p:cNvPr>
          <p:cNvSpPr txBox="1"/>
          <p:nvPr/>
        </p:nvSpPr>
        <p:spPr>
          <a:xfrm>
            <a:off x="885371" y="2002971"/>
            <a:ext cx="2743200" cy="841829"/>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6F781BA2-9BAF-4E70-8BFE-7972622DF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0756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2" name="Straight Connector 51">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58" name="Rectangle 57">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F70925-2CC6-493D-A362-DA4DB4DD2932}"/>
              </a:ext>
            </a:extLst>
          </p:cNvPr>
          <p:cNvSpPr txBox="1"/>
          <p:nvPr/>
        </p:nvSpPr>
        <p:spPr>
          <a:xfrm>
            <a:off x="885371" y="2002971"/>
            <a:ext cx="2743200" cy="841829"/>
          </a:xfrm>
          <a:prstGeom prst="rect">
            <a:avLst/>
          </a:prstGeom>
          <a:noFill/>
        </p:spPr>
        <p:txBody>
          <a:bodyPr wrap="square" rtlCol="0">
            <a:spAutoFit/>
          </a:bodyPr>
          <a:lstStyle/>
          <a:p>
            <a:endParaRPr lang="en-US" dirty="0"/>
          </a:p>
        </p:txBody>
      </p:sp>
      <p:graphicFrame>
        <p:nvGraphicFramePr>
          <p:cNvPr id="31" name="Chart 30">
            <a:extLst>
              <a:ext uri="{FF2B5EF4-FFF2-40B4-BE49-F238E27FC236}">
                <a16:creationId xmlns:a16="http://schemas.microsoft.com/office/drawing/2014/main" id="{3FFD501C-55C1-4492-8EDB-070E5815A3F8}"/>
              </a:ext>
            </a:extLst>
          </p:cNvPr>
          <p:cNvGraphicFramePr>
            <a:graphicFrameLocks/>
          </p:cNvGraphicFramePr>
          <p:nvPr>
            <p:extLst>
              <p:ext uri="{D42A27DB-BD31-4B8C-83A1-F6EECF244321}">
                <p14:modId xmlns:p14="http://schemas.microsoft.com/office/powerpoint/2010/main" val="2662876258"/>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7520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1B31B67-9DC1-4540-8D81-75DDC29A0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4184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D2F23-E8BF-492B-82A2-1A1DC365D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627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8" name="Straight Connector 37">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4" name="Rectangle 43">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hart 19">
            <a:extLst>
              <a:ext uri="{FF2B5EF4-FFF2-40B4-BE49-F238E27FC236}">
                <a16:creationId xmlns:a16="http://schemas.microsoft.com/office/drawing/2014/main" id="{9E4C701A-2449-4799-B75D-F6FCD34FB722}"/>
              </a:ext>
            </a:extLst>
          </p:cNvPr>
          <p:cNvGraphicFramePr>
            <a:graphicFrameLocks/>
          </p:cNvGraphicFramePr>
          <p:nvPr>
            <p:extLst>
              <p:ext uri="{D42A27DB-BD31-4B8C-83A1-F6EECF244321}">
                <p14:modId xmlns:p14="http://schemas.microsoft.com/office/powerpoint/2010/main" val="2164434363"/>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456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9A6DB8B-BF29-4EB9-B57F-B675251AA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7426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8" name="Straight Connector 37">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4" name="Rectangle 43">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hart 19">
            <a:extLst>
              <a:ext uri="{FF2B5EF4-FFF2-40B4-BE49-F238E27FC236}">
                <a16:creationId xmlns:a16="http://schemas.microsoft.com/office/drawing/2014/main" id="{88FB3031-B478-4027-9701-9880B34C49B2}"/>
              </a:ext>
            </a:extLst>
          </p:cNvPr>
          <p:cNvGraphicFramePr>
            <a:graphicFrameLocks/>
          </p:cNvGraphicFramePr>
          <p:nvPr>
            <p:extLst>
              <p:ext uri="{D42A27DB-BD31-4B8C-83A1-F6EECF244321}">
                <p14:modId xmlns:p14="http://schemas.microsoft.com/office/powerpoint/2010/main" val="2248288714"/>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8473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10;&#10;Description automatically generated">
            <a:extLst>
              <a:ext uri="{FF2B5EF4-FFF2-40B4-BE49-F238E27FC236}">
                <a16:creationId xmlns:a16="http://schemas.microsoft.com/office/drawing/2014/main" id="{65F2A72A-117E-48EC-93A2-7894C55FA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9892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9" name="Straight Connector 38">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5" name="Rectangle 44">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08D7669C-6C20-4D15-8125-A1981191CB8F}"/>
              </a:ext>
            </a:extLst>
          </p:cNvPr>
          <p:cNvCxnSpPr>
            <a:cxnSpLocks/>
          </p:cNvCxnSpPr>
          <p:nvPr/>
        </p:nvCxnSpPr>
        <p:spPr>
          <a:xfrm>
            <a:off x="12986825" y="4678680"/>
            <a:ext cx="2335237"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graphicFrame>
        <p:nvGraphicFramePr>
          <p:cNvPr id="21" name="Chart 20">
            <a:extLst>
              <a:ext uri="{FF2B5EF4-FFF2-40B4-BE49-F238E27FC236}">
                <a16:creationId xmlns:a16="http://schemas.microsoft.com/office/drawing/2014/main" id="{4E576458-27B1-4CD6-BA82-E63D5516F349}"/>
              </a:ext>
            </a:extLst>
          </p:cNvPr>
          <p:cNvGraphicFramePr>
            <a:graphicFrameLocks/>
          </p:cNvGraphicFramePr>
          <p:nvPr>
            <p:extLst>
              <p:ext uri="{D42A27DB-BD31-4B8C-83A1-F6EECF244321}">
                <p14:modId xmlns:p14="http://schemas.microsoft.com/office/powerpoint/2010/main" val="545225943"/>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2524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 name="Picture 3" descr="A picture containing night, night sky&#10;&#10;Description automatically generated">
            <a:extLst>
              <a:ext uri="{FF2B5EF4-FFF2-40B4-BE49-F238E27FC236}">
                <a16:creationId xmlns:a16="http://schemas.microsoft.com/office/drawing/2014/main" id="{CABD8518-166A-4B50-8AD6-6F511961C4D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2" name="Straight Connector 1">
            <a:extLst>
              <a:ext uri="{FF2B5EF4-FFF2-40B4-BE49-F238E27FC236}">
                <a16:creationId xmlns:a16="http://schemas.microsoft.com/office/drawing/2014/main" id="{08D7669C-6C20-4D15-8125-A1981191CB8F}"/>
              </a:ext>
            </a:extLst>
          </p:cNvPr>
          <p:cNvCxnSpPr>
            <a:cxnSpLocks/>
          </p:cNvCxnSpPr>
          <p:nvPr/>
        </p:nvCxnSpPr>
        <p:spPr>
          <a:xfrm>
            <a:off x="12986825" y="4678680"/>
            <a:ext cx="2335237"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578BA444-39FB-4272-829D-E480CC570D33}"/>
              </a:ext>
            </a:extLst>
          </p:cNvPr>
          <p:cNvSpPr txBox="1"/>
          <p:nvPr/>
        </p:nvSpPr>
        <p:spPr>
          <a:xfrm>
            <a:off x="426719" y="943790"/>
            <a:ext cx="4053841" cy="3108543"/>
          </a:xfrm>
          <a:prstGeom prst="rect">
            <a:avLst/>
          </a:prstGeom>
          <a:noFill/>
        </p:spPr>
        <p:txBody>
          <a:bodyPr wrap="square" rtlCol="0">
            <a:spAutoFit/>
          </a:bodyPr>
          <a:lstStyle/>
          <a:p>
            <a:r>
              <a:rPr lang="en-US" sz="2800" b="1" dirty="0"/>
              <a:t>CONCLUSION</a:t>
            </a:r>
            <a:r>
              <a:rPr lang="en-US" sz="2400" b="1" dirty="0"/>
              <a:t>:</a:t>
            </a:r>
          </a:p>
          <a:p>
            <a:endParaRPr lang="en-US" sz="2400" b="1" dirty="0"/>
          </a:p>
          <a:p>
            <a:r>
              <a:rPr lang="en-US" sz="2400" dirty="0"/>
              <a:t>The number of students with </a:t>
            </a:r>
            <a:r>
              <a:rPr lang="en-US" sz="2400"/>
              <a:t>no grade </a:t>
            </a:r>
            <a:r>
              <a:rPr lang="en-US" sz="2400" dirty="0"/>
              <a:t>in all learning area is greater than the number of students with passing grade.</a:t>
            </a:r>
            <a:endParaRPr lang="en-US" dirty="0"/>
          </a:p>
        </p:txBody>
      </p:sp>
    </p:spTree>
    <p:extLst>
      <p:ext uri="{BB962C8B-B14F-4D97-AF65-F5344CB8AC3E}">
        <p14:creationId xmlns:p14="http://schemas.microsoft.com/office/powerpoint/2010/main" val="1911806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5D2E810-9E85-4C2F-9989-AEC47B6232CF}"/>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cxnSp>
        <p:nvCxnSpPr>
          <p:cNvPr id="35" name="Straight Connector 34">
            <a:extLst>
              <a:ext uri="{FF2B5EF4-FFF2-40B4-BE49-F238E27FC236}">
                <a16:creationId xmlns:a16="http://schemas.microsoft.com/office/drawing/2014/main" id="{2C4916C2-3FD8-4CE2-9316-9F348BF59BE4}"/>
              </a:ext>
            </a:extLst>
          </p:cNvPr>
          <p:cNvCxnSpPr>
            <a:cxnSpLocks/>
          </p:cNvCxnSpPr>
          <p:nvPr/>
        </p:nvCxnSpPr>
        <p:spPr>
          <a:xfrm>
            <a:off x="1178284" y="6052739"/>
            <a:ext cx="915988"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grpSp>
        <p:nvGrpSpPr>
          <p:cNvPr id="48" name="Group 47">
            <a:extLst>
              <a:ext uri="{FF2B5EF4-FFF2-40B4-BE49-F238E27FC236}">
                <a16:creationId xmlns:a16="http://schemas.microsoft.com/office/drawing/2014/main" id="{36C0DB50-2664-4779-9A07-7B37E7481247}"/>
              </a:ext>
            </a:extLst>
          </p:cNvPr>
          <p:cNvGrpSpPr/>
          <p:nvPr/>
        </p:nvGrpSpPr>
        <p:grpSpPr>
          <a:xfrm>
            <a:off x="1158620" y="2483628"/>
            <a:ext cx="4262660" cy="4050891"/>
            <a:chOff x="1158620" y="2483628"/>
            <a:chExt cx="4262660" cy="4050891"/>
          </a:xfrm>
        </p:grpSpPr>
        <p:cxnSp>
          <p:nvCxnSpPr>
            <p:cNvPr id="7" name="Straight Connector 6">
              <a:extLst>
                <a:ext uri="{FF2B5EF4-FFF2-40B4-BE49-F238E27FC236}">
                  <a16:creationId xmlns:a16="http://schemas.microsoft.com/office/drawing/2014/main" id="{E18BC3B8-FDC8-4CB9-98BE-AD30195FFB8E}"/>
                </a:ext>
              </a:extLst>
            </p:cNvPr>
            <p:cNvCxnSpPr>
              <a:cxnSpLocks/>
            </p:cNvCxnSpPr>
            <p:nvPr/>
          </p:nvCxnSpPr>
          <p:spPr>
            <a:xfrm>
              <a:off x="4715361" y="2483628"/>
              <a:ext cx="421199"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08D7669C-6C20-4D15-8125-A1981191CB8F}"/>
                </a:ext>
              </a:extLst>
            </p:cNvPr>
            <p:cNvCxnSpPr>
              <a:cxnSpLocks/>
            </p:cNvCxnSpPr>
            <p:nvPr/>
          </p:nvCxnSpPr>
          <p:spPr>
            <a:xfrm>
              <a:off x="1232286" y="2930996"/>
              <a:ext cx="861986"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1C5A4C2E-B8D7-4350-851B-43B1EB9D63A1}"/>
                </a:ext>
              </a:extLst>
            </p:cNvPr>
            <p:cNvCxnSpPr>
              <a:cxnSpLocks/>
            </p:cNvCxnSpPr>
            <p:nvPr/>
          </p:nvCxnSpPr>
          <p:spPr>
            <a:xfrm>
              <a:off x="3988191" y="3835563"/>
              <a:ext cx="1433089"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F1DA8AC5-D030-4593-83E8-16015DCE2C23}"/>
                </a:ext>
              </a:extLst>
            </p:cNvPr>
            <p:cNvCxnSpPr>
              <a:cxnSpLocks/>
            </p:cNvCxnSpPr>
            <p:nvPr/>
          </p:nvCxnSpPr>
          <p:spPr>
            <a:xfrm>
              <a:off x="1232286" y="4282931"/>
              <a:ext cx="3693675"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C909247F-3CA0-4D44-8A17-613534D6E177}"/>
                </a:ext>
              </a:extLst>
            </p:cNvPr>
            <p:cNvCxnSpPr>
              <a:cxnSpLocks/>
            </p:cNvCxnSpPr>
            <p:nvPr/>
          </p:nvCxnSpPr>
          <p:spPr>
            <a:xfrm>
              <a:off x="1232286" y="5143254"/>
              <a:ext cx="1569908"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173EC5D1-3030-46DB-B508-14F51A73B5C4}"/>
                </a:ext>
              </a:extLst>
            </p:cNvPr>
            <p:cNvCxnSpPr>
              <a:cxnSpLocks/>
            </p:cNvCxnSpPr>
            <p:nvPr/>
          </p:nvCxnSpPr>
          <p:spPr>
            <a:xfrm>
              <a:off x="1232286" y="4735215"/>
              <a:ext cx="3369211"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776BEE29-686D-4B96-9850-14D3CDAAA937}"/>
                </a:ext>
              </a:extLst>
            </p:cNvPr>
            <p:cNvCxnSpPr>
              <a:cxnSpLocks/>
            </p:cNvCxnSpPr>
            <p:nvPr/>
          </p:nvCxnSpPr>
          <p:spPr>
            <a:xfrm>
              <a:off x="3958316" y="5615203"/>
              <a:ext cx="1321607"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861A0DE8-750B-48CC-8049-1DBEF1672596}"/>
                </a:ext>
              </a:extLst>
            </p:cNvPr>
            <p:cNvCxnSpPr>
              <a:cxnSpLocks/>
            </p:cNvCxnSpPr>
            <p:nvPr/>
          </p:nvCxnSpPr>
          <p:spPr>
            <a:xfrm>
              <a:off x="1158620" y="6534519"/>
              <a:ext cx="2335237"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3808E6A5-7A33-4D95-8C47-63D1980239EA}"/>
                </a:ext>
              </a:extLst>
            </p:cNvPr>
            <p:cNvCxnSpPr>
              <a:cxnSpLocks/>
            </p:cNvCxnSpPr>
            <p:nvPr/>
          </p:nvCxnSpPr>
          <p:spPr>
            <a:xfrm>
              <a:off x="4253661" y="6052739"/>
              <a:ext cx="1167619" cy="0"/>
            </a:xfrm>
            <a:prstGeom prst="line">
              <a:avLst/>
            </a:prstGeom>
            <a:ln w="44450">
              <a:solidFill>
                <a:schemeClr val="tx1"/>
              </a:solidFill>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1108361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8AC20DAE-0D52-475A-A914-4229E5CA3935}"/>
              </a:ext>
            </a:extLst>
          </p:cNvPr>
          <p:cNvGraphicFramePr>
            <a:graphicFrameLocks noGrp="1"/>
          </p:cNvGraphicFramePr>
          <p:nvPr>
            <p:extLst>
              <p:ext uri="{D42A27DB-BD31-4B8C-83A1-F6EECF244321}">
                <p14:modId xmlns:p14="http://schemas.microsoft.com/office/powerpoint/2010/main" val="213577496"/>
              </p:ext>
            </p:extLst>
          </p:nvPr>
        </p:nvGraphicFramePr>
        <p:xfrm>
          <a:off x="643466" y="426677"/>
          <a:ext cx="10905067" cy="6006416"/>
        </p:xfrm>
        <a:graphic>
          <a:graphicData uri="http://schemas.openxmlformats.org/drawingml/2006/table">
            <a:tbl>
              <a:tblPr firstRow="1" bandRow="1">
                <a:tableStyleId>{5C22544A-7EE6-4342-B048-85BDC9FD1C3A}</a:tableStyleId>
              </a:tblPr>
              <a:tblGrid>
                <a:gridCol w="4593548">
                  <a:extLst>
                    <a:ext uri="{9D8B030D-6E8A-4147-A177-3AD203B41FA5}">
                      <a16:colId xmlns:a16="http://schemas.microsoft.com/office/drawing/2014/main" val="2396749157"/>
                    </a:ext>
                  </a:extLst>
                </a:gridCol>
                <a:gridCol w="2861727">
                  <a:extLst>
                    <a:ext uri="{9D8B030D-6E8A-4147-A177-3AD203B41FA5}">
                      <a16:colId xmlns:a16="http://schemas.microsoft.com/office/drawing/2014/main" val="3905700556"/>
                    </a:ext>
                  </a:extLst>
                </a:gridCol>
                <a:gridCol w="3449792">
                  <a:extLst>
                    <a:ext uri="{9D8B030D-6E8A-4147-A177-3AD203B41FA5}">
                      <a16:colId xmlns:a16="http://schemas.microsoft.com/office/drawing/2014/main" val="2534532417"/>
                    </a:ext>
                  </a:extLst>
                </a:gridCol>
              </a:tblGrid>
              <a:tr h="836738">
                <a:tc gridSpan="3">
                  <a:txBody>
                    <a:bodyPr/>
                    <a:lstStyle/>
                    <a:p>
                      <a:pPr algn="ctr"/>
                      <a:r>
                        <a:rPr lang="en-US" sz="2300"/>
                        <a:t>ENROLLED STUDENTS VS. TOTAL NUMBER OF STUDENTS </a:t>
                      </a:r>
                    </a:p>
                    <a:p>
                      <a:pPr algn="ctr"/>
                      <a:r>
                        <a:rPr lang="en-US" sz="2300"/>
                        <a:t>IN DIFFERENT LEARNING AREAS</a:t>
                      </a:r>
                    </a:p>
                  </a:txBody>
                  <a:tcPr marL="89015" marR="89015" marT="44507" marB="44507" anchor="ctr"/>
                </a:tc>
                <a:tc hMerge="1">
                  <a:txBody>
                    <a:bodyPr/>
                    <a:lstStyle/>
                    <a:p>
                      <a:pPr algn="ctr"/>
                      <a:endParaRPr lang="en-US" sz="1600" b="1" dirty="0">
                        <a:solidFill>
                          <a:schemeClr val="bg1"/>
                        </a:solidFill>
                      </a:endParaRPr>
                    </a:p>
                  </a:txBody>
                  <a:tcPr anchor="ctr"/>
                </a:tc>
                <a:tc hMerge="1">
                  <a:txBody>
                    <a:bodyPr/>
                    <a:lstStyle/>
                    <a:p>
                      <a:pPr algn="ctr"/>
                      <a:endParaRPr lang="en-US" sz="1600" b="1" dirty="0">
                        <a:solidFill>
                          <a:schemeClr val="bg1"/>
                        </a:solidFill>
                      </a:endParaRPr>
                    </a:p>
                  </a:txBody>
                  <a:tcPr anchor="ctr"/>
                </a:tc>
                <a:extLst>
                  <a:ext uri="{0D108BD9-81ED-4DB2-BD59-A6C34878D82A}">
                    <a16:rowId xmlns:a16="http://schemas.microsoft.com/office/drawing/2014/main" val="302866674"/>
                  </a:ext>
                </a:extLst>
              </a:tr>
              <a:tr h="836738">
                <a:tc>
                  <a:txBody>
                    <a:bodyPr/>
                    <a:lstStyle/>
                    <a:p>
                      <a:pPr algn="ctr"/>
                      <a:r>
                        <a:rPr lang="en-US" sz="2000" b="1" dirty="0"/>
                        <a:t>SOURCE</a:t>
                      </a:r>
                    </a:p>
                  </a:txBody>
                  <a:tcPr marL="89015" marR="89015" marT="44507" marB="44507" anchor="ctr"/>
                </a:tc>
                <a:tc>
                  <a:txBody>
                    <a:bodyPr/>
                    <a:lstStyle/>
                    <a:p>
                      <a:pPr algn="ctr"/>
                      <a:r>
                        <a:rPr lang="en-US" sz="2000" b="1" dirty="0">
                          <a:solidFill>
                            <a:schemeClr val="bg1"/>
                          </a:solidFill>
                        </a:rPr>
                        <a:t>Total no. of Students</a:t>
                      </a:r>
                    </a:p>
                  </a:txBody>
                  <a:tcPr marL="89015" marR="89015" marT="44507" marB="44507" anchor="ctr"/>
                </a:tc>
                <a:tc>
                  <a:txBody>
                    <a:bodyPr/>
                    <a:lstStyle/>
                    <a:p>
                      <a:pPr algn="ctr"/>
                      <a:endParaRPr lang="en-US" sz="2000" b="1" dirty="0">
                        <a:solidFill>
                          <a:schemeClr val="bg1"/>
                        </a:solidFill>
                      </a:endParaRPr>
                    </a:p>
                    <a:p>
                      <a:pPr algn="ctr"/>
                      <a:r>
                        <a:rPr lang="en-US" sz="2000" b="1" dirty="0">
                          <a:solidFill>
                            <a:schemeClr val="bg1"/>
                          </a:solidFill>
                        </a:rPr>
                        <a:t>Description</a:t>
                      </a:r>
                    </a:p>
                    <a:p>
                      <a:pPr algn="ctr"/>
                      <a:endParaRPr lang="en-US" sz="2000" b="1" dirty="0">
                        <a:solidFill>
                          <a:schemeClr val="bg1"/>
                        </a:solidFill>
                      </a:endParaRPr>
                    </a:p>
                  </a:txBody>
                  <a:tcPr marL="89015" marR="89015" marT="44507" marB="44507" anchor="ctr"/>
                </a:tc>
                <a:extLst>
                  <a:ext uri="{0D108BD9-81ED-4DB2-BD59-A6C34878D82A}">
                    <a16:rowId xmlns:a16="http://schemas.microsoft.com/office/drawing/2014/main" val="2573020127"/>
                  </a:ext>
                </a:extLst>
              </a:tr>
              <a:tr h="994368">
                <a:tc>
                  <a:txBody>
                    <a:bodyPr/>
                    <a:lstStyle/>
                    <a:p>
                      <a:pPr algn="ctr" fontAlgn="b"/>
                      <a:r>
                        <a:rPr lang="en-US" sz="2000" b="0" i="0" u="none" strike="noStrike" dirty="0">
                          <a:solidFill>
                            <a:srgbClr val="000000"/>
                          </a:solidFill>
                          <a:effectLst/>
                          <a:latin typeface="Aharoni" panose="02010803020104030203" pitchFamily="2" charset="-79"/>
                          <a:cs typeface="Aharoni" panose="02010803020104030203" pitchFamily="2" charset="-79"/>
                        </a:rPr>
                        <a:t>Daily Monitoring Attendance</a:t>
                      </a:r>
                    </a:p>
                  </a:txBody>
                  <a:tcPr marL="9272" marR="9272" marT="9272" marB="0" anchor="ctr"/>
                </a:tc>
                <a:tc>
                  <a:txBody>
                    <a:bodyPr/>
                    <a:lstStyle/>
                    <a:p>
                      <a:pPr algn="ctr" fontAlgn="b"/>
                      <a:r>
                        <a:rPr lang="en-US" sz="2000" b="1" i="0" u="none" strike="noStrike" dirty="0">
                          <a:solidFill>
                            <a:srgbClr val="000000"/>
                          </a:solidFill>
                          <a:effectLst/>
                          <a:latin typeface="Calibri" panose="020F0502020204030204" pitchFamily="34" charset="0"/>
                          <a:cs typeface="Calibri" panose="020F0502020204030204" pitchFamily="34" charset="0"/>
                        </a:rPr>
                        <a:t>11143</a:t>
                      </a:r>
                    </a:p>
                  </a:txBody>
                  <a:tcPr marL="9272" marR="9272" marT="9272" marB="0" anchor="ctr"/>
                </a:tc>
                <a:tc>
                  <a:txBody>
                    <a:bodyPr/>
                    <a:lstStyle/>
                    <a:p>
                      <a:pPr algn="ctr" fontAlgn="b"/>
                      <a:endParaRPr lang="en-US" sz="2000" b="1" i="0" u="none" strike="noStrike" dirty="0">
                        <a:solidFill>
                          <a:srgbClr val="000000"/>
                        </a:solidFill>
                        <a:effectLst/>
                        <a:latin typeface="+mn-lt"/>
                        <a:cs typeface="Aharoni" panose="02010803020104030203" pitchFamily="2" charset="-79"/>
                      </a:endParaRPr>
                    </a:p>
                    <a:p>
                      <a:pPr algn="ctr" fontAlgn="b"/>
                      <a:r>
                        <a:rPr lang="en-US" sz="2000" b="1" i="0" u="none" strike="noStrike" dirty="0">
                          <a:solidFill>
                            <a:srgbClr val="000000"/>
                          </a:solidFill>
                          <a:effectLst/>
                          <a:latin typeface="+mn-lt"/>
                          <a:cs typeface="Aharoni" panose="02010803020104030203" pitchFamily="2" charset="-79"/>
                        </a:rPr>
                        <a:t>No. of students from the master list used in the daily monitoring attendance file</a:t>
                      </a:r>
                    </a:p>
                  </a:txBody>
                  <a:tcPr marL="9272" marR="9272" marT="9272" marB="0" anchor="ctr"/>
                </a:tc>
                <a:extLst>
                  <a:ext uri="{0D108BD9-81ED-4DB2-BD59-A6C34878D82A}">
                    <a16:rowId xmlns:a16="http://schemas.microsoft.com/office/drawing/2014/main" val="174107149"/>
                  </a:ext>
                </a:extLst>
              </a:tr>
              <a:tr h="282251">
                <a:tc>
                  <a:txBody>
                    <a:bodyPr/>
                    <a:lstStyle/>
                    <a:p>
                      <a:pPr algn="ctr" fontAlgn="b"/>
                      <a:r>
                        <a:rPr lang="en-US" sz="2000" b="0" i="0" u="none" strike="noStrike">
                          <a:solidFill>
                            <a:srgbClr val="000000"/>
                          </a:solidFill>
                          <a:effectLst/>
                          <a:latin typeface="Aharoni" panose="02010803020104030203" pitchFamily="2" charset="-79"/>
                          <a:cs typeface="Aharoni" panose="02010803020104030203" pitchFamily="2" charset="-79"/>
                        </a:rPr>
                        <a:t>FILIPINO</a:t>
                      </a:r>
                      <a:endParaRPr lang="en-US" sz="2000" b="0" i="0" u="none" strike="noStrike" dirty="0">
                        <a:solidFill>
                          <a:srgbClr val="000000"/>
                        </a:solidFill>
                        <a:effectLst/>
                        <a:latin typeface="Aharoni" panose="02010803020104030203" pitchFamily="2" charset="-79"/>
                        <a:cs typeface="Aharoni" panose="02010803020104030203" pitchFamily="2" charset="-79"/>
                      </a:endParaRPr>
                    </a:p>
                  </a:txBody>
                  <a:tcPr marL="9272" marR="9272" marT="9272" marB="0" anchor="ctr"/>
                </a:tc>
                <a:tc>
                  <a:txBody>
                    <a:bodyPr/>
                    <a:lstStyle/>
                    <a:p>
                      <a:pPr algn="ctr" fontAlgn="b"/>
                      <a:r>
                        <a:rPr lang="en-US" sz="2000" b="1" i="0" u="none" strike="noStrike">
                          <a:solidFill>
                            <a:srgbClr val="000000"/>
                          </a:solidFill>
                          <a:effectLst/>
                          <a:latin typeface="Calibri" panose="020F0502020204030204" pitchFamily="34" charset="0"/>
                        </a:rPr>
                        <a:t>11553</a:t>
                      </a:r>
                    </a:p>
                  </a:txBody>
                  <a:tcPr marL="9525" marR="9525" marT="9525" marB="0" anchor="b"/>
                </a:tc>
                <a:tc rowSpan="8">
                  <a:txBody>
                    <a:bodyPr/>
                    <a:lstStyle/>
                    <a:p>
                      <a:pPr lvl="0" algn="ctr" fontAlgn="b">
                        <a:lnSpc>
                          <a:spcPct val="150000"/>
                        </a:lnSpc>
                      </a:pPr>
                      <a:r>
                        <a:rPr lang="en-US" sz="2000" b="1" i="0" u="sng" strike="noStrike" dirty="0">
                          <a:solidFill>
                            <a:srgbClr val="000000"/>
                          </a:solidFill>
                          <a:effectLst/>
                          <a:latin typeface="+mn-lt"/>
                          <a:cs typeface="Aharoni" panose="02010803020104030203" pitchFamily="2" charset="-79"/>
                        </a:rPr>
                        <a:t>ACTUAL ENROLLEES</a:t>
                      </a:r>
                    </a:p>
                    <a:p>
                      <a:pPr lvl="0" algn="ctr" fontAlgn="b">
                        <a:lnSpc>
                          <a:spcPct val="150000"/>
                        </a:lnSpc>
                      </a:pPr>
                      <a:r>
                        <a:rPr lang="en-US" sz="2000" b="1" i="0" u="none" strike="noStrike" dirty="0">
                          <a:solidFill>
                            <a:srgbClr val="000000"/>
                          </a:solidFill>
                          <a:effectLst/>
                          <a:latin typeface="+mn-lt"/>
                          <a:cs typeface="Aharoni" panose="02010803020104030203" pitchFamily="2" charset="-79"/>
                        </a:rPr>
                        <a:t>(number of students based on the actual data given by the teachers in the different learning areas)</a:t>
                      </a:r>
                    </a:p>
                  </a:txBody>
                  <a:tcPr marL="9272" marR="9272" marT="9272" marB="712117" anchor="ctr"/>
                </a:tc>
                <a:extLst>
                  <a:ext uri="{0D108BD9-81ED-4DB2-BD59-A6C34878D82A}">
                    <a16:rowId xmlns:a16="http://schemas.microsoft.com/office/drawing/2014/main" val="728798161"/>
                  </a:ext>
                </a:extLst>
              </a:tr>
              <a:tr h="282251">
                <a:tc>
                  <a:txBody>
                    <a:bodyPr/>
                    <a:lstStyle/>
                    <a:p>
                      <a:pPr algn="ctr" fontAlgn="b"/>
                      <a:r>
                        <a:rPr lang="en-US" sz="2000" b="0" i="0" u="none" strike="noStrike">
                          <a:solidFill>
                            <a:srgbClr val="000000"/>
                          </a:solidFill>
                          <a:effectLst/>
                          <a:latin typeface="Aharoni" panose="02010803020104030203" pitchFamily="2" charset="-79"/>
                          <a:cs typeface="Aharoni" panose="02010803020104030203" pitchFamily="2" charset="-79"/>
                        </a:rPr>
                        <a:t>ENGLISH</a:t>
                      </a:r>
                      <a:endParaRPr lang="en-US" sz="2000" b="0" i="0" u="none" strike="noStrike" dirty="0">
                        <a:solidFill>
                          <a:srgbClr val="000000"/>
                        </a:solidFill>
                        <a:effectLst/>
                        <a:latin typeface="Aharoni" panose="02010803020104030203" pitchFamily="2" charset="-79"/>
                        <a:cs typeface="Aharoni" panose="02010803020104030203" pitchFamily="2" charset="-79"/>
                      </a:endParaRPr>
                    </a:p>
                  </a:txBody>
                  <a:tcPr marL="9272" marR="9272" marT="9272" marB="0" anchor="ctr"/>
                </a:tc>
                <a:tc>
                  <a:txBody>
                    <a:bodyPr/>
                    <a:lstStyle/>
                    <a:p>
                      <a:pPr algn="ctr" fontAlgn="b"/>
                      <a:r>
                        <a:rPr lang="en-US" sz="2000" b="1" i="0" u="none" strike="noStrike">
                          <a:solidFill>
                            <a:srgbClr val="000000"/>
                          </a:solidFill>
                          <a:effectLst/>
                          <a:latin typeface="Calibri" panose="020F0502020204030204" pitchFamily="34" charset="0"/>
                        </a:rPr>
                        <a:t>10608</a:t>
                      </a:r>
                    </a:p>
                  </a:txBody>
                  <a:tcPr marL="9525" marR="9525" marT="9525" marB="0" anchor="b"/>
                </a:tc>
                <a:tc vMerge="1">
                  <a:txBody>
                    <a:bodyPr/>
                    <a:lstStyle/>
                    <a:p>
                      <a:pPr algn="ctr" fontAlgn="b"/>
                      <a:endParaRPr lang="en-US" sz="1800" b="1" i="0" u="none" strike="noStrike" dirty="0">
                        <a:solidFill>
                          <a:srgbClr val="000000"/>
                        </a:solidFill>
                        <a:effectLst/>
                        <a:latin typeface="+mn-lt"/>
                        <a:cs typeface="Aharoni" panose="02010803020104030203" pitchFamily="2" charset="-79"/>
                      </a:endParaRPr>
                    </a:p>
                  </a:txBody>
                  <a:tcPr marL="9525" marR="9525" marT="9525" marB="0" anchor="b"/>
                </a:tc>
                <a:extLst>
                  <a:ext uri="{0D108BD9-81ED-4DB2-BD59-A6C34878D82A}">
                    <a16:rowId xmlns:a16="http://schemas.microsoft.com/office/drawing/2014/main" val="2705281117"/>
                  </a:ext>
                </a:extLst>
              </a:tr>
              <a:tr h="282251">
                <a:tc>
                  <a:txBody>
                    <a:bodyPr/>
                    <a:lstStyle/>
                    <a:p>
                      <a:pPr algn="ctr" fontAlgn="b"/>
                      <a:r>
                        <a:rPr lang="en-US" sz="2000" b="0" i="0" u="none" strike="noStrike">
                          <a:solidFill>
                            <a:srgbClr val="000000"/>
                          </a:solidFill>
                          <a:effectLst/>
                          <a:latin typeface="Aharoni" panose="02010803020104030203" pitchFamily="2" charset="-79"/>
                          <a:cs typeface="Aharoni" panose="02010803020104030203" pitchFamily="2" charset="-79"/>
                        </a:rPr>
                        <a:t>SCIENCE</a:t>
                      </a:r>
                      <a:endParaRPr lang="en-US" sz="2000" b="0" i="0" u="none" strike="noStrike" dirty="0">
                        <a:solidFill>
                          <a:srgbClr val="000000"/>
                        </a:solidFill>
                        <a:effectLst/>
                        <a:latin typeface="Aharoni" panose="02010803020104030203" pitchFamily="2" charset="-79"/>
                        <a:cs typeface="Aharoni" panose="02010803020104030203" pitchFamily="2" charset="-79"/>
                      </a:endParaRPr>
                    </a:p>
                  </a:txBody>
                  <a:tcPr marL="9272" marR="9272" marT="9272" marB="0" anchor="ctr"/>
                </a:tc>
                <a:tc>
                  <a:txBody>
                    <a:bodyPr/>
                    <a:lstStyle/>
                    <a:p>
                      <a:pPr algn="ctr" fontAlgn="b"/>
                      <a:r>
                        <a:rPr lang="en-US" sz="2000" b="1" i="0" u="none" strike="noStrike">
                          <a:solidFill>
                            <a:srgbClr val="000000"/>
                          </a:solidFill>
                          <a:effectLst/>
                          <a:latin typeface="Calibri" panose="020F0502020204030204" pitchFamily="34" charset="0"/>
                        </a:rPr>
                        <a:t>11178</a:t>
                      </a:r>
                    </a:p>
                  </a:txBody>
                  <a:tcPr marL="9525" marR="9525" marT="9525" marB="0" anchor="b"/>
                </a:tc>
                <a:tc vMerge="1">
                  <a:txBody>
                    <a:bodyPr/>
                    <a:lstStyle/>
                    <a:p>
                      <a:pPr algn="ctr" fontAlgn="b"/>
                      <a:endParaRPr lang="en-US" sz="1800" b="1" i="0" u="none" strike="noStrike" dirty="0">
                        <a:solidFill>
                          <a:srgbClr val="000000"/>
                        </a:solidFill>
                        <a:effectLst/>
                        <a:latin typeface="+mn-lt"/>
                        <a:cs typeface="Aharoni" panose="02010803020104030203" pitchFamily="2" charset="-79"/>
                      </a:endParaRPr>
                    </a:p>
                  </a:txBody>
                  <a:tcPr marL="9525" marR="9525" marT="9525" marB="0" anchor="b"/>
                </a:tc>
                <a:extLst>
                  <a:ext uri="{0D108BD9-81ED-4DB2-BD59-A6C34878D82A}">
                    <a16:rowId xmlns:a16="http://schemas.microsoft.com/office/drawing/2014/main" val="1158444077"/>
                  </a:ext>
                </a:extLst>
              </a:tr>
              <a:tr h="282251">
                <a:tc>
                  <a:txBody>
                    <a:bodyPr/>
                    <a:lstStyle/>
                    <a:p>
                      <a:pPr algn="ctr" fontAlgn="b"/>
                      <a:r>
                        <a:rPr lang="en-US" sz="2000" b="0" i="0" u="none" strike="noStrike">
                          <a:solidFill>
                            <a:srgbClr val="000000"/>
                          </a:solidFill>
                          <a:effectLst/>
                          <a:latin typeface="Aharoni" panose="02010803020104030203" pitchFamily="2" charset="-79"/>
                          <a:cs typeface="Aharoni" panose="02010803020104030203" pitchFamily="2" charset="-79"/>
                        </a:rPr>
                        <a:t>MATHEMATICS</a:t>
                      </a:r>
                    </a:p>
                  </a:txBody>
                  <a:tcPr marL="9272" marR="9272" marT="9272" marB="0" anchor="ctr"/>
                </a:tc>
                <a:tc>
                  <a:txBody>
                    <a:bodyPr/>
                    <a:lstStyle/>
                    <a:p>
                      <a:pPr algn="ctr" fontAlgn="b"/>
                      <a:r>
                        <a:rPr lang="en-US" sz="2000" b="1" i="0" u="none" strike="noStrike">
                          <a:solidFill>
                            <a:srgbClr val="000000"/>
                          </a:solidFill>
                          <a:effectLst/>
                          <a:latin typeface="Calibri" panose="020F0502020204030204" pitchFamily="34" charset="0"/>
                        </a:rPr>
                        <a:t>11250</a:t>
                      </a:r>
                    </a:p>
                  </a:txBody>
                  <a:tcPr marL="9525" marR="9525" marT="9525" marB="0" anchor="b"/>
                </a:tc>
                <a:tc vMerge="1">
                  <a:txBody>
                    <a:bodyPr/>
                    <a:lstStyle/>
                    <a:p>
                      <a:pPr algn="ctr" fontAlgn="b"/>
                      <a:endParaRPr lang="en-US" sz="1800" b="1" i="0" u="none" strike="noStrike" dirty="0">
                        <a:solidFill>
                          <a:srgbClr val="000000"/>
                        </a:solidFill>
                        <a:effectLst/>
                        <a:latin typeface="+mn-lt"/>
                        <a:cs typeface="Aharoni" panose="02010803020104030203" pitchFamily="2" charset="-79"/>
                      </a:endParaRPr>
                    </a:p>
                  </a:txBody>
                  <a:tcPr marL="9525" marR="9525" marT="9525" marB="0" anchor="b"/>
                </a:tc>
                <a:extLst>
                  <a:ext uri="{0D108BD9-81ED-4DB2-BD59-A6C34878D82A}">
                    <a16:rowId xmlns:a16="http://schemas.microsoft.com/office/drawing/2014/main" val="3150805271"/>
                  </a:ext>
                </a:extLst>
              </a:tr>
              <a:tr h="282251">
                <a:tc>
                  <a:txBody>
                    <a:bodyPr/>
                    <a:lstStyle/>
                    <a:p>
                      <a:pPr algn="ctr" fontAlgn="b"/>
                      <a:r>
                        <a:rPr lang="en-US" sz="2000" b="0" i="0" u="none" strike="noStrike">
                          <a:solidFill>
                            <a:srgbClr val="000000"/>
                          </a:solidFill>
                          <a:effectLst/>
                          <a:latin typeface="Aharoni" panose="02010803020104030203" pitchFamily="2" charset="-79"/>
                          <a:cs typeface="Aharoni" panose="02010803020104030203" pitchFamily="2" charset="-79"/>
                        </a:rPr>
                        <a:t>ARALING PANLIPUNAN</a:t>
                      </a:r>
                      <a:endParaRPr lang="en-US" sz="2000" b="0" i="0" u="none" strike="noStrike" dirty="0">
                        <a:solidFill>
                          <a:srgbClr val="000000"/>
                        </a:solidFill>
                        <a:effectLst/>
                        <a:latin typeface="Aharoni" panose="02010803020104030203" pitchFamily="2" charset="-79"/>
                        <a:cs typeface="Aharoni" panose="02010803020104030203" pitchFamily="2" charset="-79"/>
                      </a:endParaRPr>
                    </a:p>
                  </a:txBody>
                  <a:tcPr marL="9272" marR="9272" marT="9272" marB="0" anchor="ctr"/>
                </a:tc>
                <a:tc>
                  <a:txBody>
                    <a:bodyPr/>
                    <a:lstStyle/>
                    <a:p>
                      <a:pPr algn="ctr" fontAlgn="b"/>
                      <a:r>
                        <a:rPr lang="en-US" sz="2000" b="1" i="0" u="none" strike="noStrike">
                          <a:solidFill>
                            <a:srgbClr val="000000"/>
                          </a:solidFill>
                          <a:effectLst/>
                          <a:latin typeface="Calibri" panose="020F0502020204030204" pitchFamily="34" charset="0"/>
                        </a:rPr>
                        <a:t>11133</a:t>
                      </a:r>
                    </a:p>
                  </a:txBody>
                  <a:tcPr marL="9525" marR="9525" marT="9525" marB="0" anchor="b"/>
                </a:tc>
                <a:tc vMerge="1">
                  <a:txBody>
                    <a:bodyPr/>
                    <a:lstStyle/>
                    <a:p>
                      <a:pPr algn="ctr" fontAlgn="b"/>
                      <a:endParaRPr lang="en-US" sz="1800" b="1" i="0" u="none" strike="noStrike" dirty="0">
                        <a:solidFill>
                          <a:srgbClr val="000000"/>
                        </a:solidFill>
                        <a:effectLst/>
                        <a:latin typeface="+mn-lt"/>
                        <a:cs typeface="Aharoni" panose="02010803020104030203" pitchFamily="2" charset="-79"/>
                      </a:endParaRPr>
                    </a:p>
                  </a:txBody>
                  <a:tcPr marL="9525" marR="9525" marT="9525" marB="0" anchor="b"/>
                </a:tc>
                <a:extLst>
                  <a:ext uri="{0D108BD9-81ED-4DB2-BD59-A6C34878D82A}">
                    <a16:rowId xmlns:a16="http://schemas.microsoft.com/office/drawing/2014/main" val="2022257829"/>
                  </a:ext>
                </a:extLst>
              </a:tr>
              <a:tr h="282251">
                <a:tc>
                  <a:txBody>
                    <a:bodyPr/>
                    <a:lstStyle/>
                    <a:p>
                      <a:pPr algn="ctr" fontAlgn="b"/>
                      <a:r>
                        <a:rPr lang="en-US" sz="2000" b="0" i="0" u="none" strike="noStrike">
                          <a:solidFill>
                            <a:srgbClr val="000000"/>
                          </a:solidFill>
                          <a:effectLst/>
                          <a:latin typeface="Aharoni" panose="02010803020104030203" pitchFamily="2" charset="-79"/>
                          <a:cs typeface="Aharoni" panose="02010803020104030203" pitchFamily="2" charset="-79"/>
                        </a:rPr>
                        <a:t>ESP</a:t>
                      </a:r>
                      <a:endParaRPr lang="en-US" sz="2000" b="0" i="0" u="none" strike="noStrike" dirty="0">
                        <a:solidFill>
                          <a:srgbClr val="000000"/>
                        </a:solidFill>
                        <a:effectLst/>
                        <a:latin typeface="Aharoni" panose="02010803020104030203" pitchFamily="2" charset="-79"/>
                        <a:cs typeface="Aharoni" panose="02010803020104030203" pitchFamily="2" charset="-79"/>
                      </a:endParaRPr>
                    </a:p>
                  </a:txBody>
                  <a:tcPr marL="9272" marR="9272" marT="9272" marB="0" anchor="ctr"/>
                </a:tc>
                <a:tc>
                  <a:txBody>
                    <a:bodyPr/>
                    <a:lstStyle/>
                    <a:p>
                      <a:pPr algn="ctr" fontAlgn="b"/>
                      <a:r>
                        <a:rPr lang="en-US" sz="2000" b="1" i="0" u="none" strike="noStrike">
                          <a:solidFill>
                            <a:srgbClr val="000000"/>
                          </a:solidFill>
                          <a:effectLst/>
                          <a:latin typeface="Calibri" panose="020F0502020204030204" pitchFamily="34" charset="0"/>
                        </a:rPr>
                        <a:t>11153</a:t>
                      </a:r>
                    </a:p>
                  </a:txBody>
                  <a:tcPr marL="9525" marR="9525" marT="9525" marB="0" anchor="b"/>
                </a:tc>
                <a:tc vMerge="1">
                  <a:txBody>
                    <a:bodyPr/>
                    <a:lstStyle/>
                    <a:p>
                      <a:pPr algn="ctr" fontAlgn="b"/>
                      <a:endParaRPr lang="en-US" sz="1800" b="1" i="0" u="none" strike="noStrike" dirty="0">
                        <a:solidFill>
                          <a:srgbClr val="000000"/>
                        </a:solidFill>
                        <a:effectLst/>
                        <a:latin typeface="+mn-lt"/>
                        <a:cs typeface="Aharoni" panose="02010803020104030203" pitchFamily="2" charset="-79"/>
                      </a:endParaRPr>
                    </a:p>
                  </a:txBody>
                  <a:tcPr marL="9525" marR="9525" marT="9525" marB="0" anchor="b"/>
                </a:tc>
                <a:extLst>
                  <a:ext uri="{0D108BD9-81ED-4DB2-BD59-A6C34878D82A}">
                    <a16:rowId xmlns:a16="http://schemas.microsoft.com/office/drawing/2014/main" val="2550247343"/>
                  </a:ext>
                </a:extLst>
              </a:tr>
              <a:tr h="282251">
                <a:tc>
                  <a:txBody>
                    <a:bodyPr/>
                    <a:lstStyle/>
                    <a:p>
                      <a:pPr algn="ctr" fontAlgn="b"/>
                      <a:r>
                        <a:rPr lang="en-US" sz="2000" b="0" i="0" u="none" strike="noStrike">
                          <a:solidFill>
                            <a:srgbClr val="000000"/>
                          </a:solidFill>
                          <a:effectLst/>
                          <a:latin typeface="Aharoni" panose="02010803020104030203" pitchFamily="2" charset="-79"/>
                          <a:cs typeface="Aharoni" panose="02010803020104030203" pitchFamily="2" charset="-79"/>
                        </a:rPr>
                        <a:t>TLE</a:t>
                      </a:r>
                      <a:endParaRPr lang="en-US" sz="2000" b="0" i="0" u="none" strike="noStrike" dirty="0">
                        <a:solidFill>
                          <a:srgbClr val="000000"/>
                        </a:solidFill>
                        <a:effectLst/>
                        <a:latin typeface="Aharoni" panose="02010803020104030203" pitchFamily="2" charset="-79"/>
                        <a:cs typeface="Aharoni" panose="02010803020104030203" pitchFamily="2" charset="-79"/>
                      </a:endParaRPr>
                    </a:p>
                  </a:txBody>
                  <a:tcPr marL="9272" marR="9272" marT="9272" marB="0" anchor="ctr"/>
                </a:tc>
                <a:tc>
                  <a:txBody>
                    <a:bodyPr/>
                    <a:lstStyle/>
                    <a:p>
                      <a:pPr algn="ctr" fontAlgn="b"/>
                      <a:r>
                        <a:rPr lang="en-US" sz="2000" b="1" i="0" u="none" strike="noStrike">
                          <a:solidFill>
                            <a:srgbClr val="000000"/>
                          </a:solidFill>
                          <a:effectLst/>
                          <a:latin typeface="Calibri" panose="020F0502020204030204" pitchFamily="34" charset="0"/>
                        </a:rPr>
                        <a:t>11171</a:t>
                      </a:r>
                    </a:p>
                  </a:txBody>
                  <a:tcPr marL="9525" marR="9525" marT="9525" marB="0" anchor="b"/>
                </a:tc>
                <a:tc vMerge="1">
                  <a:txBody>
                    <a:bodyPr/>
                    <a:lstStyle/>
                    <a:p>
                      <a:pPr algn="ctr" fontAlgn="b"/>
                      <a:endParaRPr lang="en-US" sz="1800" b="1" i="0" u="none" strike="noStrike" dirty="0">
                        <a:solidFill>
                          <a:srgbClr val="000000"/>
                        </a:solidFill>
                        <a:effectLst/>
                        <a:latin typeface="+mn-lt"/>
                        <a:cs typeface="Aharoni" panose="02010803020104030203" pitchFamily="2" charset="-79"/>
                      </a:endParaRPr>
                    </a:p>
                  </a:txBody>
                  <a:tcPr marL="9525" marR="9525" marT="9525" marB="0" anchor="b"/>
                </a:tc>
                <a:extLst>
                  <a:ext uri="{0D108BD9-81ED-4DB2-BD59-A6C34878D82A}">
                    <a16:rowId xmlns:a16="http://schemas.microsoft.com/office/drawing/2014/main" val="1044574461"/>
                  </a:ext>
                </a:extLst>
              </a:tr>
              <a:tr h="0">
                <a:tc>
                  <a:txBody>
                    <a:bodyPr/>
                    <a:lstStyle/>
                    <a:p>
                      <a:pPr algn="ctr" fontAlgn="b"/>
                      <a:r>
                        <a:rPr lang="en-US" sz="2000" b="0" i="0" u="none" strike="noStrike">
                          <a:solidFill>
                            <a:srgbClr val="000000"/>
                          </a:solidFill>
                          <a:effectLst/>
                          <a:latin typeface="Aharoni" panose="02010803020104030203" pitchFamily="2" charset="-79"/>
                          <a:cs typeface="Aharoni" panose="02010803020104030203" pitchFamily="2" charset="-79"/>
                        </a:rPr>
                        <a:t>MAPEH</a:t>
                      </a:r>
                      <a:endParaRPr lang="en-US" sz="2000" b="0" i="0" u="none" strike="noStrike" dirty="0">
                        <a:solidFill>
                          <a:srgbClr val="000000"/>
                        </a:solidFill>
                        <a:effectLst/>
                        <a:latin typeface="Aharoni" panose="02010803020104030203" pitchFamily="2" charset="-79"/>
                        <a:cs typeface="Aharoni" panose="02010803020104030203" pitchFamily="2" charset="-79"/>
                      </a:endParaRPr>
                    </a:p>
                  </a:txBody>
                  <a:tcPr marL="9272" marR="9272" marT="9272" marB="0" anchor="ctr"/>
                </a:tc>
                <a:tc>
                  <a:txBody>
                    <a:bodyPr/>
                    <a:lstStyle/>
                    <a:p>
                      <a:pPr algn="ctr" fontAlgn="b"/>
                      <a:r>
                        <a:rPr lang="en-US" sz="2000" b="1" i="0" u="none" strike="noStrike" dirty="0">
                          <a:solidFill>
                            <a:srgbClr val="000000"/>
                          </a:solidFill>
                          <a:effectLst/>
                          <a:latin typeface="Calibri" panose="020F0502020204030204" pitchFamily="34" charset="0"/>
                        </a:rPr>
                        <a:t>11093</a:t>
                      </a:r>
                    </a:p>
                  </a:txBody>
                  <a:tcPr marL="9525" marR="9525" marT="9525" marB="0" anchor="b"/>
                </a:tc>
                <a:tc vMerge="1">
                  <a:txBody>
                    <a:bodyPr/>
                    <a:lstStyle/>
                    <a:p>
                      <a:pPr algn="ctr" fontAlgn="b"/>
                      <a:endParaRPr lang="en-US" sz="1800" b="1" i="0" u="none" strike="noStrike" dirty="0">
                        <a:solidFill>
                          <a:srgbClr val="000000"/>
                        </a:solidFill>
                        <a:effectLst/>
                        <a:latin typeface="+mn-lt"/>
                        <a:cs typeface="Aharoni" panose="02010803020104030203" pitchFamily="2" charset="-79"/>
                      </a:endParaRPr>
                    </a:p>
                  </a:txBody>
                  <a:tcPr marL="9525" marR="9525" marT="9525" marB="0" anchor="b"/>
                </a:tc>
                <a:extLst>
                  <a:ext uri="{0D108BD9-81ED-4DB2-BD59-A6C34878D82A}">
                    <a16:rowId xmlns:a16="http://schemas.microsoft.com/office/drawing/2014/main" val="2095494552"/>
                  </a:ext>
                </a:extLst>
              </a:tr>
            </a:tbl>
          </a:graphicData>
        </a:graphic>
      </p:graphicFrame>
    </p:spTree>
    <p:extLst>
      <p:ext uri="{BB962C8B-B14F-4D97-AF65-F5344CB8AC3E}">
        <p14:creationId xmlns:p14="http://schemas.microsoft.com/office/powerpoint/2010/main" val="143534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night sky&#10;&#10;Description automatically generated">
            <a:extLst>
              <a:ext uri="{FF2B5EF4-FFF2-40B4-BE49-F238E27FC236}">
                <a16:creationId xmlns:a16="http://schemas.microsoft.com/office/drawing/2014/main" id="{D303FEA7-7210-4EEF-AD2B-E3C25BB4D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C8FF12F-D095-471E-B709-E57EF3B02AA6}"/>
              </a:ext>
            </a:extLst>
          </p:cNvPr>
          <p:cNvSpPr txBox="1"/>
          <p:nvPr/>
        </p:nvSpPr>
        <p:spPr>
          <a:xfrm>
            <a:off x="274321" y="0"/>
            <a:ext cx="5135153" cy="7848302"/>
          </a:xfrm>
          <a:prstGeom prst="rect">
            <a:avLst/>
          </a:prstGeom>
          <a:noFill/>
        </p:spPr>
        <p:txBody>
          <a:bodyPr wrap="square" rtlCol="0">
            <a:spAutoFit/>
          </a:bodyPr>
          <a:lstStyle/>
          <a:p>
            <a:r>
              <a:rPr lang="en-US" sz="3600" b="1" dirty="0"/>
              <a:t>Remarks:</a:t>
            </a:r>
          </a:p>
          <a:p>
            <a:endParaRPr lang="en-US" sz="3600" b="1" dirty="0"/>
          </a:p>
          <a:p>
            <a:pPr marL="342900" indent="-342900">
              <a:buFont typeface="Arial" panose="020B0604020202020204" pitchFamily="34" charset="0"/>
              <a:buChar char="•"/>
            </a:pPr>
            <a:r>
              <a:rPr lang="en-US" sz="2000" dirty="0"/>
              <a:t>The total number of students from the master list used in the daily attendance monitoring is not equal to the total number of students given by the teachers in the different learning areas.</a:t>
            </a:r>
          </a:p>
          <a:p>
            <a:endParaRPr lang="en-US" sz="2000" dirty="0"/>
          </a:p>
          <a:p>
            <a:pPr marL="342900" indent="-342900">
              <a:buFont typeface="Arial" panose="020B0604020202020204" pitchFamily="34" charset="0"/>
              <a:buChar char="•"/>
            </a:pPr>
            <a:r>
              <a:rPr lang="en-US" sz="2000" dirty="0"/>
              <a:t>Some of the total number of students given by the teachers in the different learning areas exceeded the number of students from the master list used in the  daily attendance monitoring.</a:t>
            </a:r>
          </a:p>
          <a:p>
            <a:endParaRPr lang="en-US" sz="2000" dirty="0"/>
          </a:p>
          <a:p>
            <a:pPr marL="342900" indent="-342900">
              <a:buFont typeface="Arial" panose="020B0604020202020204" pitchFamily="34" charset="0"/>
              <a:buChar char="•"/>
            </a:pPr>
            <a:r>
              <a:rPr lang="en-US" sz="2000" dirty="0"/>
              <a:t>The total number of students  in the different learning areas  are </a:t>
            </a:r>
            <a:r>
              <a:rPr lang="en-US" sz="2000" b="1" dirty="0"/>
              <a:t>“not constant”. </a:t>
            </a:r>
            <a:endParaRPr lang="en-US" sz="2400" b="1" dirty="0"/>
          </a:p>
          <a:p>
            <a:endParaRPr lang="en-US" sz="20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95654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BC6C4D5A-783A-431B-B95F-26DF190FA50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65962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5" name="Rectangle 14">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AF86BEBE-3A5F-4344-B72B-EA72C154C9AF}"/>
              </a:ext>
            </a:extLst>
          </p:cNvPr>
          <p:cNvGraphicFramePr>
            <a:graphicFrameLocks/>
          </p:cNvGraphicFramePr>
          <p:nvPr>
            <p:extLst>
              <p:ext uri="{D42A27DB-BD31-4B8C-83A1-F6EECF244321}">
                <p14:modId xmlns:p14="http://schemas.microsoft.com/office/powerpoint/2010/main" val="4024614419"/>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4027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9" name="Rectangle 28">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F5D411B7-17C5-441C-B5A0-5F517EB6F2D6}"/>
              </a:ext>
            </a:extLst>
          </p:cNvPr>
          <p:cNvGraphicFramePr>
            <a:graphicFrameLocks/>
          </p:cNvGraphicFramePr>
          <p:nvPr>
            <p:extLst>
              <p:ext uri="{D42A27DB-BD31-4B8C-83A1-F6EECF244321}">
                <p14:modId xmlns:p14="http://schemas.microsoft.com/office/powerpoint/2010/main" val="3349773668"/>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064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9" name="Rectangle 28">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hart 13">
            <a:extLst>
              <a:ext uri="{FF2B5EF4-FFF2-40B4-BE49-F238E27FC236}">
                <a16:creationId xmlns:a16="http://schemas.microsoft.com/office/drawing/2014/main" id="{59BCB5D2-2CE0-4BD2-8042-55C1DA3EB88E}"/>
              </a:ext>
            </a:extLst>
          </p:cNvPr>
          <p:cNvGraphicFramePr>
            <a:graphicFrameLocks/>
          </p:cNvGraphicFramePr>
          <p:nvPr>
            <p:extLst>
              <p:ext uri="{D42A27DB-BD31-4B8C-83A1-F6EECF244321}">
                <p14:modId xmlns:p14="http://schemas.microsoft.com/office/powerpoint/2010/main" val="505526225"/>
              </p:ext>
            </p:extLst>
          </p:nvPr>
        </p:nvGraphicFramePr>
        <p:xfrm>
          <a:off x="792480" y="786117"/>
          <a:ext cx="10607040" cy="4956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644075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2</TotalTime>
  <Words>447</Words>
  <Application>Microsoft Office PowerPoint</Application>
  <PresentationFormat>Widescreen</PresentationFormat>
  <Paragraphs>118</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Aharoni</vt:lpstr>
      <vt:lpstr>Arial</vt:lpstr>
      <vt:lpstr>Arial Black</vt:lpstr>
      <vt:lpstr>Baskerville Old Face</vt:lpstr>
      <vt:lpstr>Calibri</vt:lpstr>
      <vt:lpstr>Century Gothic</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Laiza Vitug</dc:creator>
  <cp:lastModifiedBy>Laiza Vitug</cp:lastModifiedBy>
  <cp:revision>1</cp:revision>
  <dcterms:created xsi:type="dcterms:W3CDTF">2021-01-25T16:07:34Z</dcterms:created>
  <dcterms:modified xsi:type="dcterms:W3CDTF">2021-01-25T16:10:02Z</dcterms:modified>
</cp:coreProperties>
</file>